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74" r:id="rId2"/>
    <p:sldId id="972" r:id="rId3"/>
    <p:sldId id="1011" r:id="rId4"/>
    <p:sldId id="1012" r:id="rId5"/>
    <p:sldId id="1017" r:id="rId6"/>
    <p:sldId id="1018" r:id="rId7"/>
    <p:sldId id="1038" r:id="rId8"/>
    <p:sldId id="1039" r:id="rId9"/>
    <p:sldId id="1040" r:id="rId10"/>
    <p:sldId id="1014" r:id="rId11"/>
    <p:sldId id="1016" r:id="rId12"/>
    <p:sldId id="321" r:id="rId13"/>
    <p:sldId id="1042" r:id="rId14"/>
    <p:sldId id="1043" r:id="rId15"/>
    <p:sldId id="1044" r:id="rId16"/>
    <p:sldId id="1045" r:id="rId17"/>
    <p:sldId id="1041" r:id="rId18"/>
    <p:sldId id="322" r:id="rId19"/>
    <p:sldId id="1019" r:id="rId20"/>
    <p:sldId id="1020" r:id="rId21"/>
    <p:sldId id="323" r:id="rId22"/>
    <p:sldId id="324" r:id="rId23"/>
    <p:sldId id="325" r:id="rId24"/>
    <p:sldId id="469" r:id="rId25"/>
    <p:sldId id="327" r:id="rId26"/>
    <p:sldId id="356" r:id="rId27"/>
    <p:sldId id="463" r:id="rId28"/>
    <p:sldId id="464" r:id="rId29"/>
    <p:sldId id="462" r:id="rId30"/>
    <p:sldId id="993" r:id="rId31"/>
    <p:sldId id="347" r:id="rId32"/>
    <p:sldId id="330" r:id="rId33"/>
    <p:sldId id="331" r:id="rId34"/>
    <p:sldId id="1023" r:id="rId35"/>
    <p:sldId id="333" r:id="rId36"/>
    <p:sldId id="264" r:id="rId37"/>
    <p:sldId id="1004" r:id="rId38"/>
    <p:sldId id="1005" r:id="rId39"/>
    <p:sldId id="1007" r:id="rId40"/>
    <p:sldId id="1036" r:id="rId41"/>
    <p:sldId id="1022" r:id="rId42"/>
    <p:sldId id="334" r:id="rId43"/>
    <p:sldId id="470" r:id="rId44"/>
    <p:sldId id="994" r:id="rId45"/>
    <p:sldId id="997" r:id="rId46"/>
    <p:sldId id="998" r:id="rId47"/>
    <p:sldId id="1024" r:id="rId48"/>
    <p:sldId id="996" r:id="rId49"/>
    <p:sldId id="482" r:id="rId50"/>
    <p:sldId id="483" r:id="rId51"/>
    <p:sldId id="484" r:id="rId52"/>
    <p:sldId id="485" r:id="rId53"/>
    <p:sldId id="417" r:id="rId54"/>
    <p:sldId id="1026" r:id="rId55"/>
    <p:sldId id="1001" r:id="rId56"/>
    <p:sldId id="947" r:id="rId57"/>
    <p:sldId id="1046" r:id="rId58"/>
    <p:sldId id="1028" r:id="rId59"/>
    <p:sldId id="1029" r:id="rId60"/>
    <p:sldId id="973" r:id="rId61"/>
    <p:sldId id="1030" r:id="rId62"/>
    <p:sldId id="1033" r:id="rId63"/>
    <p:sldId id="1008" r:id="rId64"/>
    <p:sldId id="1034" r:id="rId65"/>
    <p:sldId id="1035" r:id="rId6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0D1"/>
    <a:srgbClr val="43C9FE"/>
    <a:srgbClr val="5FF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8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7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5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3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2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62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4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2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9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8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4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6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8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10" Type="http://schemas.openxmlformats.org/officeDocument/2006/relationships/image" Target="../media/image73.png"/><Relationship Id="rId4" Type="http://schemas.openxmlformats.org/officeDocument/2006/relationships/image" Target="../media/image540.png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py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www.scipy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GWPuRdetM" TargetMode="External"/><Relationship Id="rId2" Type="http://schemas.openxmlformats.org/officeDocument/2006/relationships/hyperlink" Target="https://mpmath.org/doc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doc/current/general.html#chop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10</a:t>
              </a:r>
            </a:p>
            <a:p>
              <a:pPr algn="ctr"/>
              <a:r>
                <a:rPr lang="en-US" dirty="0"/>
                <a:t>Numerical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F8C8A1-CC12-904B-D1E9-9CB2E766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95" y="1990905"/>
            <a:ext cx="5723809" cy="28761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1BE8987-BFF6-F1D6-10C5-650E026B05BD}"/>
              </a:ext>
            </a:extLst>
          </p:cNvPr>
          <p:cNvGrpSpPr/>
          <p:nvPr/>
        </p:nvGrpSpPr>
        <p:grpSpPr>
          <a:xfrm>
            <a:off x="4926923" y="197891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C2591BE-99B9-CD86-8653-417BF034A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D71FDD-77E4-E070-56B1-49FF1CD935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B5861E-D464-67A5-C972-E836F48E54CC}"/>
              </a:ext>
            </a:extLst>
          </p:cNvPr>
          <p:cNvGrpSpPr/>
          <p:nvPr/>
        </p:nvGrpSpPr>
        <p:grpSpPr>
          <a:xfrm>
            <a:off x="7418547" y="217857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0438CF-93A0-ED00-F5D2-78287B17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79B736-D365-671E-A2D6-452D3EA37C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BAB46CA-EA1D-DDDF-4AE7-2E90DCE60DEE}"/>
              </a:ext>
            </a:extLst>
          </p:cNvPr>
          <p:cNvSpPr/>
          <p:nvPr/>
        </p:nvSpPr>
        <p:spPr>
          <a:xfrm>
            <a:off x="3523904" y="2064306"/>
            <a:ext cx="17117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CE0AB-8FE4-25F2-5082-157600F2B6BD}"/>
              </a:ext>
            </a:extLst>
          </p:cNvPr>
          <p:cNvSpPr/>
          <p:nvPr/>
        </p:nvSpPr>
        <p:spPr>
          <a:xfrm>
            <a:off x="5151053" y="2265245"/>
            <a:ext cx="113732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0E245-73B5-A50F-8231-E927487DFA5F}"/>
              </a:ext>
            </a:extLst>
          </p:cNvPr>
          <p:cNvGrpSpPr/>
          <p:nvPr/>
        </p:nvGrpSpPr>
        <p:grpSpPr>
          <a:xfrm>
            <a:off x="6169848" y="353734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CD5819-884B-F984-B3F4-43F4AB4A82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854AB40-FB9B-5212-143E-EAD1DF27B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206B0-F7C9-C057-58A9-DAF448421552}"/>
              </a:ext>
            </a:extLst>
          </p:cNvPr>
          <p:cNvGrpSpPr/>
          <p:nvPr/>
        </p:nvGrpSpPr>
        <p:grpSpPr>
          <a:xfrm>
            <a:off x="4400411" y="3936660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300B8A-3F20-9197-D845-0F70D1A194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C1CF4C-22B9-C374-DBA1-1E97E9F49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1A83B7-0D3A-E682-CE69-A03CA4C79DA3}"/>
              </a:ext>
            </a:extLst>
          </p:cNvPr>
          <p:cNvGrpSpPr/>
          <p:nvPr/>
        </p:nvGrpSpPr>
        <p:grpSpPr>
          <a:xfrm>
            <a:off x="5709745" y="4447039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EEB53B-D2C8-9F3D-0A98-41810F156F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2493910-8588-5186-D02C-AAB5AD69B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718BD9-28D3-7675-CBB3-CC6EC93D2C73}"/>
              </a:ext>
            </a:extLst>
          </p:cNvPr>
          <p:cNvSpPr/>
          <p:nvPr/>
        </p:nvSpPr>
        <p:spPr>
          <a:xfrm>
            <a:off x="2717083" y="2274849"/>
            <a:ext cx="1512017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7BD7C1-4201-37E4-6E5A-21BE39BB3833}"/>
              </a:ext>
            </a:extLst>
          </p:cNvPr>
          <p:cNvSpPr txBox="1"/>
          <p:nvPr/>
        </p:nvSpPr>
        <p:spPr>
          <a:xfrm>
            <a:off x="1853159" y="5291967"/>
            <a:ext cx="543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plot the values of </a:t>
            </a:r>
            <a:r>
              <a:rPr lang="en-US" b="1" dirty="0" err="1"/>
              <a:t>y_prime_centered</a:t>
            </a:r>
            <a:r>
              <a:rPr lang="en-US" dirty="0"/>
              <a:t> even though we have previously calculated the exact values of the 1</a:t>
            </a:r>
            <a:r>
              <a:rPr lang="en-US" baseline="30000" dirty="0"/>
              <a:t>st</a:t>
            </a:r>
            <a:r>
              <a:rPr lang="en-US" dirty="0"/>
              <a:t> derivative (stored in the </a:t>
            </a:r>
            <a:r>
              <a:rPr lang="en-US" b="1" dirty="0" err="1"/>
              <a:t>y_prime_actual</a:t>
            </a:r>
            <a:r>
              <a:rPr lang="en-US" b="1" dirty="0"/>
              <a:t> array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1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B3BF1-6853-FAF9-EEFD-2C0596E2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08" y="1608204"/>
            <a:ext cx="5634585" cy="4748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BEB3A-CC74-1ED0-45DF-E90BD94E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77" y="1945312"/>
            <a:ext cx="3057143" cy="419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7FAA63-E499-67F6-2B4B-FCF45CA4FCA2}"/>
              </a:ext>
            </a:extLst>
          </p:cNvPr>
          <p:cNvSpPr/>
          <p:nvPr/>
        </p:nvSpPr>
        <p:spPr>
          <a:xfrm>
            <a:off x="7172793" y="2159794"/>
            <a:ext cx="1518770" cy="176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47C343-650D-5F0F-5A67-FFDD853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2197013"/>
            <a:ext cx="6730584" cy="43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C62615-1CF3-C76F-C060-B67A4FAEF4CE}"/>
              </a:ext>
            </a:extLst>
          </p:cNvPr>
          <p:cNvSpPr/>
          <p:nvPr/>
        </p:nvSpPr>
        <p:spPr>
          <a:xfrm>
            <a:off x="1431560" y="2510852"/>
            <a:ext cx="2525843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66A52-905C-76E6-0365-A86CC237A891}"/>
              </a:ext>
            </a:extLst>
          </p:cNvPr>
          <p:cNvSpPr/>
          <p:nvPr/>
        </p:nvSpPr>
        <p:spPr>
          <a:xfrm>
            <a:off x="1431559" y="3744199"/>
            <a:ext cx="6348336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25CF5-353E-101A-BA37-0E233B9E28B8}"/>
              </a:ext>
            </a:extLst>
          </p:cNvPr>
          <p:cNvSpPr/>
          <p:nvPr/>
        </p:nvSpPr>
        <p:spPr>
          <a:xfrm>
            <a:off x="1431558" y="4927873"/>
            <a:ext cx="6730583" cy="1596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8F90242-7D55-07C8-2BA1-60DEFB234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69"/>
          <a:stretch/>
        </p:blipFill>
        <p:spPr>
          <a:xfrm>
            <a:off x="438121" y="4960678"/>
            <a:ext cx="3409226" cy="10396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3CBD16C-18CC-CBB3-FEF4-F58800633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161" y="4960678"/>
            <a:ext cx="4507718" cy="1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5BD9B42-9D95-99F5-A046-EFE51AE68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238" y="4953769"/>
            <a:ext cx="6609524" cy="155238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5DF469-9A76-E941-A09B-BADE5AB03175}"/>
              </a:ext>
            </a:extLst>
          </p:cNvPr>
          <p:cNvCxnSpPr>
            <a:cxnSpLocks/>
          </p:cNvCxnSpPr>
          <p:nvPr/>
        </p:nvCxnSpPr>
        <p:spPr>
          <a:xfrm flipV="1">
            <a:off x="3647086" y="4269103"/>
            <a:ext cx="0" cy="17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2CFD6-54DB-A0A0-CEF0-F4F97FDBF65E}"/>
              </a:ext>
            </a:extLst>
          </p:cNvPr>
          <p:cNvCxnSpPr>
            <a:cxnSpLocks/>
          </p:cNvCxnSpPr>
          <p:nvPr/>
        </p:nvCxnSpPr>
        <p:spPr>
          <a:xfrm flipV="1">
            <a:off x="3934918" y="4224838"/>
            <a:ext cx="1546329" cy="1831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91A3F2-8503-06C0-EFB9-F5F9070F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66" y="2176619"/>
            <a:ext cx="4666667" cy="2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640E377-AA5B-8A5A-4BB2-B471B2D65991}"/>
              </a:ext>
            </a:extLst>
          </p:cNvPr>
          <p:cNvGrpSpPr/>
          <p:nvPr/>
        </p:nvGrpSpPr>
        <p:grpSpPr>
          <a:xfrm>
            <a:off x="6460608" y="2380983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5B5B76-FCB1-4BFC-A0AC-236DFD0FC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963A0-051A-6B1B-8710-F2952C3D88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CE6174-581C-4C70-034E-052F37A8677A}"/>
              </a:ext>
            </a:extLst>
          </p:cNvPr>
          <p:cNvGrpSpPr/>
          <p:nvPr/>
        </p:nvGrpSpPr>
        <p:grpSpPr>
          <a:xfrm>
            <a:off x="4033683" y="3455613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1747A0B-463B-1F5F-0A35-FCC4FB97F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8C207-F6C3-51CF-E109-7AFE4CEC52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B7A65F-46FC-6306-248C-E61084C82D62}"/>
              </a:ext>
            </a:extLst>
          </p:cNvPr>
          <p:cNvGrpSpPr/>
          <p:nvPr/>
        </p:nvGrpSpPr>
        <p:grpSpPr>
          <a:xfrm>
            <a:off x="5024745" y="4346025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D7F8B-20B7-AF55-2813-EE07F68E41C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9E5B3-F7EC-5DB8-A9AF-5BE1B0270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/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B4D0CDE-917B-D358-89FE-A54258C9D319}"/>
              </a:ext>
            </a:extLst>
          </p:cNvPr>
          <p:cNvSpPr/>
          <p:nvPr/>
        </p:nvSpPr>
        <p:spPr>
          <a:xfrm>
            <a:off x="3597638" y="4407693"/>
            <a:ext cx="345711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955FCC-00BA-DB4E-B9CE-71C5053F43D8}"/>
              </a:ext>
            </a:extLst>
          </p:cNvPr>
          <p:cNvSpPr/>
          <p:nvPr/>
        </p:nvSpPr>
        <p:spPr>
          <a:xfrm>
            <a:off x="4769644" y="5581087"/>
            <a:ext cx="161925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B6FBACF-CC77-5E00-C8D1-4957502787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5400000" flipH="1">
            <a:off x="3609559" y="4568629"/>
            <a:ext cx="1401983" cy="1080113"/>
          </a:xfrm>
          <a:prstGeom prst="bentConnector5">
            <a:avLst>
              <a:gd name="adj1" fmla="val -16305"/>
              <a:gd name="adj2" fmla="val 222695"/>
              <a:gd name="adj3" fmla="val 1163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97CCF-AA0A-AF41-DEAA-C7D288DE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43046"/>
            <a:ext cx="8515350" cy="4984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8707FA-69E9-B484-D8B7-6DA50D41F925}"/>
              </a:ext>
            </a:extLst>
          </p:cNvPr>
          <p:cNvSpPr/>
          <p:nvPr/>
        </p:nvSpPr>
        <p:spPr>
          <a:xfrm>
            <a:off x="7789069" y="1798820"/>
            <a:ext cx="185698" cy="4422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F9FAB8-A466-0F8C-2EF3-E8598D8CB4E6}"/>
              </a:ext>
            </a:extLst>
          </p:cNvPr>
          <p:cNvCxnSpPr/>
          <p:nvPr/>
        </p:nvCxnSpPr>
        <p:spPr>
          <a:xfrm flipV="1">
            <a:off x="2421616" y="2038662"/>
            <a:ext cx="0" cy="19187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76A91-BF52-96EF-78B0-A5325DF50D79}"/>
              </a:ext>
            </a:extLst>
          </p:cNvPr>
          <p:cNvCxnSpPr>
            <a:cxnSpLocks/>
          </p:cNvCxnSpPr>
          <p:nvPr/>
        </p:nvCxnSpPr>
        <p:spPr>
          <a:xfrm>
            <a:off x="3211098" y="3957403"/>
            <a:ext cx="0" cy="1603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A2428-D49A-7F96-DB86-F1E6067551A7}"/>
              </a:ext>
            </a:extLst>
          </p:cNvPr>
          <p:cNvCxnSpPr>
            <a:cxnSpLocks/>
          </p:cNvCxnSpPr>
          <p:nvPr/>
        </p:nvCxnSpPr>
        <p:spPr>
          <a:xfrm flipV="1">
            <a:off x="3930626" y="3540919"/>
            <a:ext cx="0" cy="40696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F445-F42F-3EBE-E08E-683B9FFDC59B}"/>
              </a:ext>
            </a:extLst>
          </p:cNvPr>
          <p:cNvCxnSpPr>
            <a:cxnSpLocks/>
          </p:cNvCxnSpPr>
          <p:nvPr/>
        </p:nvCxnSpPr>
        <p:spPr>
          <a:xfrm flipV="1">
            <a:off x="1764665" y="2957513"/>
            <a:ext cx="0" cy="99512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D20150-711B-531A-7CC9-BF43F377CB15}"/>
              </a:ext>
            </a:extLst>
          </p:cNvPr>
          <p:cNvCxnSpPr>
            <a:cxnSpLocks/>
          </p:cNvCxnSpPr>
          <p:nvPr/>
        </p:nvCxnSpPr>
        <p:spPr>
          <a:xfrm flipV="1">
            <a:off x="2349046" y="3667125"/>
            <a:ext cx="0" cy="28075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calculate the </a:t>
            </a:r>
            <a:r>
              <a:rPr lang="en-US" sz="2400" b="1" i="1" dirty="0"/>
              <a:t>total</a:t>
            </a:r>
            <a:r>
              <a:rPr lang="en-US" sz="2400" dirty="0"/>
              <a:t> change in a variable 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variable X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Y…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Y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Z…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Z is </a:t>
            </a:r>
            <a:r>
              <a:rPr lang="en-US" sz="2000" u="sng" dirty="0"/>
              <a:t>constantly</a:t>
            </a:r>
            <a:r>
              <a:rPr lang="en-US" sz="2000" dirty="0"/>
              <a:t> changing…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Think about an accelerating car and the total distance it will travel in each number of seconds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total distance </a:t>
            </a:r>
            <a:r>
              <a:rPr lang="en-US" sz="2000" i="1" dirty="0"/>
              <a:t>depends</a:t>
            </a:r>
            <a:r>
              <a:rPr lang="en-US" sz="2000" dirty="0"/>
              <a:t> on the velocity of the car…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 velocity of the car </a:t>
            </a:r>
            <a:r>
              <a:rPr lang="en-US" sz="2000" i="1" dirty="0"/>
              <a:t>depends</a:t>
            </a:r>
            <a:r>
              <a:rPr lang="en-US" sz="2000" dirty="0"/>
              <a:t> on the acceleration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the acceleration is </a:t>
            </a:r>
            <a:r>
              <a:rPr lang="en-US" sz="2000" u="sng" dirty="0"/>
              <a:t>constantly</a:t>
            </a:r>
            <a:r>
              <a:rPr lang="en-US" sz="2000" dirty="0"/>
              <a:t> changing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8041"/>
          <a:stretch/>
        </p:blipFill>
        <p:spPr>
          <a:xfrm>
            <a:off x="2246923" y="5479025"/>
            <a:ext cx="4650153" cy="11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194" b="-1"/>
          <a:stretch/>
        </p:blipFill>
        <p:spPr>
          <a:xfrm>
            <a:off x="2246923" y="3952567"/>
            <a:ext cx="4650153" cy="2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compute and plot the </a:t>
            </a:r>
            <a:r>
              <a:rPr lang="en-US" sz="2400" b="1" dirty="0"/>
              <a:t>derivatives </a:t>
            </a:r>
            <a:r>
              <a:rPr lang="en-US" sz="2400" dirty="0"/>
              <a:t>of a function using </a:t>
            </a:r>
            <a:r>
              <a:rPr lang="en-US" sz="2400" b="1" dirty="0">
                <a:solidFill>
                  <a:srgbClr val="0070C0"/>
                </a:solidFill>
              </a:rPr>
              <a:t>Fermat's Difference Quotient</a:t>
            </a:r>
            <a:r>
              <a:rPr lang="en-US" sz="2400" dirty="0"/>
              <a:t> and compare its accuracy to the </a:t>
            </a:r>
            <a:r>
              <a:rPr lang="en-US" sz="2400" b="1" dirty="0">
                <a:solidFill>
                  <a:srgbClr val="FF0000"/>
                </a:solidFill>
              </a:rPr>
              <a:t>Central Difference Formula</a:t>
            </a:r>
          </a:p>
          <a:p>
            <a:r>
              <a:rPr lang="en-US" sz="2400" dirty="0"/>
              <a:t>Derive </a:t>
            </a:r>
            <a:r>
              <a:rPr lang="en-US" sz="2400" b="1" dirty="0">
                <a:solidFill>
                  <a:srgbClr val="00B050"/>
                </a:solidFill>
              </a:rPr>
              <a:t>Simpson's Rule </a:t>
            </a:r>
            <a:r>
              <a:rPr lang="en-US" sz="2400" dirty="0"/>
              <a:t>for numerical </a:t>
            </a:r>
            <a:r>
              <a:rPr lang="en-US" sz="2400" b="1" dirty="0"/>
              <a:t>integration</a:t>
            </a:r>
            <a:r>
              <a:rPr lang="en-US" sz="2400" dirty="0"/>
              <a:t> and compare this to the accuracy of the left-hand rule</a:t>
            </a:r>
          </a:p>
          <a:p>
            <a:r>
              <a:rPr lang="en-US" sz="2400" dirty="0"/>
              <a:t>Consider the advantages an </a:t>
            </a:r>
            <a:r>
              <a:rPr lang="en-US" sz="2400" b="1" dirty="0">
                <a:solidFill>
                  <a:srgbClr val="7030A0"/>
                </a:solidFill>
              </a:rPr>
              <a:t>adaptative quadrature </a:t>
            </a:r>
            <a:r>
              <a:rPr lang="en-US" sz="2400" dirty="0"/>
              <a:t>approach may realize versus fixed width intervals</a:t>
            </a:r>
          </a:p>
          <a:p>
            <a:r>
              <a:rPr lang="en-US" sz="2400" dirty="0"/>
              <a:t>Leverage the </a:t>
            </a:r>
            <a:r>
              <a:rPr lang="en-US" sz="2400" b="1" dirty="0">
                <a:solidFill>
                  <a:srgbClr val="0070C0"/>
                </a:solidFill>
              </a:rPr>
              <a:t>SciPy Integration </a:t>
            </a:r>
            <a:r>
              <a:rPr lang="en-US" sz="2400" dirty="0"/>
              <a:t>sub-package and compare its accuracy to our fixed-width Simpson's Rule implementation</a:t>
            </a:r>
          </a:p>
          <a:p>
            <a:r>
              <a:rPr lang="en-US" sz="2400" dirty="0"/>
              <a:t>Numerically integrate the </a:t>
            </a:r>
            <a:r>
              <a:rPr lang="en-US" sz="2400" b="1" dirty="0"/>
              <a:t>Probability Density Function</a:t>
            </a:r>
            <a:r>
              <a:rPr lang="en-US" sz="2400" dirty="0"/>
              <a:t> (PDF) of the Gaussian </a:t>
            </a:r>
            <a:r>
              <a:rPr lang="en-US" sz="2400" b="1" dirty="0">
                <a:solidFill>
                  <a:srgbClr val="FF0000"/>
                </a:solidFill>
              </a:rPr>
              <a:t>Standard Normal </a:t>
            </a:r>
            <a:r>
              <a:rPr lang="en-US" sz="2400" dirty="0"/>
              <a:t>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23" y="1349457"/>
            <a:ext cx="4650153" cy="5291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65D3E-1F4B-4B90-A873-1794DFE45A32}"/>
              </a:ext>
            </a:extLst>
          </p:cNvPr>
          <p:cNvSpPr/>
          <p:nvPr/>
        </p:nvSpPr>
        <p:spPr>
          <a:xfrm>
            <a:off x="165919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058B-7B9F-4459-BFD5-B0812FC84B07}"/>
              </a:ext>
            </a:extLst>
          </p:cNvPr>
          <p:cNvSpPr/>
          <p:nvPr/>
        </p:nvSpPr>
        <p:spPr>
          <a:xfrm>
            <a:off x="165919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A0601-C3AF-4F4F-BFE8-6778B8913AF1}"/>
              </a:ext>
            </a:extLst>
          </p:cNvPr>
          <p:cNvSpPr/>
          <p:nvPr/>
        </p:nvSpPr>
        <p:spPr>
          <a:xfrm>
            <a:off x="165919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F31E55D-27B1-47AE-AA87-7056F208F2C6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rot="10800000" flipH="1">
            <a:off x="1659193" y="4237705"/>
            <a:ext cx="132735" cy="1698522"/>
          </a:xfrm>
          <a:prstGeom prst="bentConnector4">
            <a:avLst>
              <a:gd name="adj1" fmla="val -172223"/>
              <a:gd name="adj2" fmla="val 534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3A4884A-50AA-4EBF-8C62-02CBAB85AA77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5400000">
            <a:off x="1059091" y="3386880"/>
            <a:ext cx="1332942" cy="132735"/>
          </a:xfrm>
          <a:prstGeom prst="bentConnector4">
            <a:avLst>
              <a:gd name="adj1" fmla="val 45574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AAFFD-CA95-4767-B402-9EE4B3529CCF}"/>
              </a:ext>
            </a:extLst>
          </p:cNvPr>
          <p:cNvSpPr/>
          <p:nvPr/>
        </p:nvSpPr>
        <p:spPr>
          <a:xfrm>
            <a:off x="738648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EC8E-E035-4F45-B8A7-0FDC7CDEBB45}"/>
              </a:ext>
            </a:extLst>
          </p:cNvPr>
          <p:cNvSpPr/>
          <p:nvPr/>
        </p:nvSpPr>
        <p:spPr>
          <a:xfrm>
            <a:off x="738648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ED50B-7D42-45E2-BFE3-7DA5039177A8}"/>
              </a:ext>
            </a:extLst>
          </p:cNvPr>
          <p:cNvSpPr/>
          <p:nvPr/>
        </p:nvSpPr>
        <p:spPr>
          <a:xfrm>
            <a:off x="738648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5A8A34C-FEB0-4448-B39A-A324D0D8ADDE}"/>
              </a:ext>
            </a:extLst>
          </p:cNvPr>
          <p:cNvCxnSpPr>
            <a:cxnSpLocks/>
            <a:stCxn id="20" idx="0"/>
            <a:endCxn id="21" idx="3"/>
          </p:cNvCxnSpPr>
          <p:nvPr/>
        </p:nvCxnSpPr>
        <p:spPr>
          <a:xfrm rot="5400000" flipH="1" flipV="1">
            <a:off x="6736325" y="4902612"/>
            <a:ext cx="1698522" cy="132735"/>
          </a:xfrm>
          <a:prstGeom prst="bentConnector4">
            <a:avLst>
              <a:gd name="adj1" fmla="val 46527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C9860D5-20B1-47FC-A570-910817F1AB8A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 flipH="1">
            <a:off x="7519219" y="2668789"/>
            <a:ext cx="132735" cy="1332942"/>
          </a:xfrm>
          <a:prstGeom prst="bentConnector4">
            <a:avLst>
              <a:gd name="adj1" fmla="val -172223"/>
              <a:gd name="adj2" fmla="val 54426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D6ABDF-F6E9-42FA-A9CC-6C27DAE40CE7}"/>
              </a:ext>
            </a:extLst>
          </p:cNvPr>
          <p:cNvSpPr txBox="1"/>
          <p:nvPr/>
        </p:nvSpPr>
        <p:spPr>
          <a:xfrm rot="16200000">
            <a:off x="307003" y="4646662"/>
            <a:ext cx="118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Integrate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B946C-38EA-4E9A-9972-CA648B442948}"/>
              </a:ext>
            </a:extLst>
          </p:cNvPr>
          <p:cNvSpPr txBox="1"/>
          <p:nvPr/>
        </p:nvSpPr>
        <p:spPr>
          <a:xfrm rot="5400000">
            <a:off x="7594602" y="2825343"/>
            <a:ext cx="147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Differentiate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EBC25CA-3AB2-4E84-99ED-019262A0AC64}"/>
              </a:ext>
            </a:extLst>
          </p:cNvPr>
          <p:cNvSpPr/>
          <p:nvPr/>
        </p:nvSpPr>
        <p:spPr>
          <a:xfrm rot="10800000">
            <a:off x="767890" y="2285999"/>
            <a:ext cx="265470" cy="2086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BA16D3E0-64CA-4D55-99B2-F9413279F48F}"/>
              </a:ext>
            </a:extLst>
          </p:cNvPr>
          <p:cNvSpPr/>
          <p:nvPr/>
        </p:nvSpPr>
        <p:spPr>
          <a:xfrm>
            <a:off x="8197947" y="3721508"/>
            <a:ext cx="265470" cy="1951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0" grpId="0" animBg="1"/>
      <p:bldP spid="21" grpId="0" animBg="1"/>
      <p:bldP spid="22" grpId="0" animBg="1"/>
      <p:bldP spid="32" grpId="0"/>
      <p:bldP spid="33" grpId="0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of a function can be defined as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area under the curve</a:t>
                </a:r>
                <a:r>
                  <a:rPr lang="en-US" sz="2400" dirty="0"/>
                  <a:t> f(x) within the region [a,b]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Sometimes there are methods to determine </a:t>
                </a:r>
                <a:r>
                  <a:rPr lang="en-US" sz="2400" i="1" dirty="0"/>
                  <a:t>exactly</a:t>
                </a:r>
                <a:r>
                  <a:rPr lang="en-US" sz="2400" dirty="0"/>
                  <a:t> the value of the integral of </a:t>
                </a:r>
                <a:r>
                  <a:rPr lang="en-US" sz="2400" b="1" dirty="0"/>
                  <a:t>f(x) </a:t>
                </a:r>
                <a:r>
                  <a:rPr lang="en-US" sz="2400" dirty="0"/>
                  <a:t>which we would write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sometimes it is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possible to find an </a:t>
                </a:r>
                <a:r>
                  <a:rPr lang="en-US" sz="2400" i="1" dirty="0"/>
                  <a:t>analytic</a:t>
                </a:r>
                <a:r>
                  <a:rPr lang="en-US" sz="2400" dirty="0"/>
                  <a:t> expression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– so 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numerical integration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04" y="2726945"/>
            <a:ext cx="1974193" cy="16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One way we can integrate f(x) is to divide the area under the curve into strips (</a:t>
            </a:r>
            <a:r>
              <a:rPr lang="en-US" sz="2400" b="1" dirty="0"/>
              <a:t>intervals</a:t>
            </a:r>
            <a:r>
              <a:rPr lang="en-US" sz="2400" dirty="0"/>
              <a:t>) and sum the area of each strip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estimate may not be totally accurate because we might have </a:t>
            </a:r>
            <a:r>
              <a:rPr lang="en-US" sz="2400" b="1" dirty="0">
                <a:solidFill>
                  <a:srgbClr val="7030A0"/>
                </a:solidFill>
              </a:rPr>
              <a:t>gaps</a:t>
            </a:r>
            <a:r>
              <a:rPr lang="en-US" sz="2400" dirty="0"/>
              <a:t> between the true value of f(x) and the top of a strip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5" y="3721099"/>
            <a:ext cx="4357355" cy="273685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5E220C4-A610-4C99-A2A0-950ABC098791}"/>
              </a:ext>
            </a:extLst>
          </p:cNvPr>
          <p:cNvSpPr/>
          <p:nvPr/>
        </p:nvSpPr>
        <p:spPr>
          <a:xfrm rot="7568981">
            <a:off x="4227982" y="4682612"/>
            <a:ext cx="326308" cy="235974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69911-4CC1-4C06-861D-1E0C593AC7E6}"/>
              </a:ext>
            </a:extLst>
          </p:cNvPr>
          <p:cNvSpPr/>
          <p:nvPr/>
        </p:nvSpPr>
        <p:spPr>
          <a:xfrm>
            <a:off x="1526458" y="3045542"/>
            <a:ext cx="678426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C83DCE9-6C13-4226-B8F8-82B42A252AA8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6200000" flipH="1">
            <a:off x="2389210" y="2824344"/>
            <a:ext cx="1383115" cy="243019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width of each strip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𝑖𝑛𝑡𝑒𝑟𝑣𝑎𝑙𝑠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minimize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gaps</a:t>
                </a:r>
                <a:r>
                  <a:rPr lang="en-US" sz="2400" dirty="0"/>
                  <a:t> by increasing the number of intervals, which makes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smaller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different strategies for determine the shape and height of each strip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Left-hand Rule, Right-hand Rule, Midpoint Rule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Trapezoids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Parabolas</a:t>
                </a:r>
                <a:r>
                  <a:rPr lang="en-US" sz="2000" dirty="0"/>
                  <a:t> (Simpson’s Rule)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Depending upon the shape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one method might be more </a:t>
                </a:r>
                <a:r>
                  <a:rPr lang="en-US" sz="2400" u="sng" dirty="0"/>
                  <a:t>accurate</a:t>
                </a:r>
                <a:r>
                  <a:rPr lang="en-US" sz="2400" dirty="0"/>
                  <a:t> than the others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9056F-3941-40E8-BA3F-7A048D525DB4}"/>
              </a:ext>
            </a:extLst>
          </p:cNvPr>
          <p:cNvGrpSpPr/>
          <p:nvPr/>
        </p:nvGrpSpPr>
        <p:grpSpPr>
          <a:xfrm>
            <a:off x="4726842" y="1246699"/>
            <a:ext cx="3462215" cy="2649731"/>
            <a:chOff x="817441" y="1468581"/>
            <a:chExt cx="3462215" cy="26497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49" y="1689437"/>
              <a:ext cx="3429000" cy="2428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7441" y="146858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Midpoint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B477A-990D-4BD7-A9BE-7FCA99F9C0ED}"/>
              </a:ext>
            </a:extLst>
          </p:cNvPr>
          <p:cNvGrpSpPr/>
          <p:nvPr/>
        </p:nvGrpSpPr>
        <p:grpSpPr>
          <a:xfrm>
            <a:off x="514866" y="4024964"/>
            <a:ext cx="3462215" cy="2613541"/>
            <a:chOff x="4880952" y="1504771"/>
            <a:chExt cx="3462215" cy="26135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952" y="1689437"/>
              <a:ext cx="3429000" cy="24288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0952" y="150477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Trapezoids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A5C2-123B-4AAF-8005-3286A2AF99CB}"/>
              </a:ext>
            </a:extLst>
          </p:cNvPr>
          <p:cNvGrpSpPr/>
          <p:nvPr/>
        </p:nvGrpSpPr>
        <p:grpSpPr>
          <a:xfrm>
            <a:off x="4507476" y="4024964"/>
            <a:ext cx="4138781" cy="2695575"/>
            <a:chOff x="3143250" y="4031840"/>
            <a:chExt cx="4138781" cy="26955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3250" y="4031840"/>
              <a:ext cx="2857500" cy="26955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0920" y="4401172"/>
              <a:ext cx="1881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Parabolas</a:t>
              </a:r>
            </a:p>
            <a:p>
              <a:pPr algn="ctr"/>
              <a:r>
                <a:rPr lang="en-US" dirty="0"/>
                <a:t>(Simpson’s Rule)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1FA0F2-5B68-4DF1-8AF0-C87D6059E65E}"/>
              </a:ext>
            </a:extLst>
          </p:cNvPr>
          <p:cNvGrpSpPr/>
          <p:nvPr/>
        </p:nvGrpSpPr>
        <p:grpSpPr>
          <a:xfrm>
            <a:off x="438981" y="1289802"/>
            <a:ext cx="3613987" cy="2644870"/>
            <a:chOff x="379987" y="1435557"/>
            <a:chExt cx="3613987" cy="26448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33A13F-7260-40F1-B280-5AB4C638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987" y="1796432"/>
              <a:ext cx="3613987" cy="2283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7AF32-6680-4441-9EED-660328E7CFB7}"/>
                </a:ext>
              </a:extLst>
            </p:cNvPr>
            <p:cNvSpPr txBox="1"/>
            <p:nvPr/>
          </p:nvSpPr>
          <p:spPr>
            <a:xfrm>
              <a:off x="439264" y="1435557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Left-Hand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" y="1468580"/>
            <a:ext cx="3896838" cy="2822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446" y="1627946"/>
            <a:ext cx="2321169" cy="2284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58" y="4553658"/>
            <a:ext cx="1707634" cy="1033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5" y="5647181"/>
            <a:ext cx="5790095" cy="25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34" y="4122396"/>
            <a:ext cx="3609384" cy="6056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8650" y="4275015"/>
            <a:ext cx="6429377" cy="1727200"/>
            <a:chOff x="628650" y="4275015"/>
            <a:chExt cx="6429377" cy="1727200"/>
          </a:xfrm>
        </p:grpSpPr>
        <p:sp>
          <p:nvSpPr>
            <p:cNvPr id="10" name="Rectangle 9"/>
            <p:cNvSpPr/>
            <p:nvPr/>
          </p:nvSpPr>
          <p:spPr>
            <a:xfrm>
              <a:off x="628650" y="5647181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79723" y="4275015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0185" y="3460190"/>
            <a:ext cx="1098310" cy="2542025"/>
            <a:chOff x="5580185" y="3460190"/>
            <a:chExt cx="1098310" cy="2542025"/>
          </a:xfrm>
        </p:grpSpPr>
        <p:sp>
          <p:nvSpPr>
            <p:cNvPr id="13" name="Rectangle 12"/>
            <p:cNvSpPr/>
            <p:nvPr/>
          </p:nvSpPr>
          <p:spPr>
            <a:xfrm>
              <a:off x="5580185" y="5647181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25018" y="3460190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22954" y="3637707"/>
            <a:ext cx="4650153" cy="762355"/>
            <a:chOff x="2922954" y="3637707"/>
            <a:chExt cx="4650153" cy="762355"/>
          </a:xfrm>
        </p:grpSpPr>
        <p:sp>
          <p:nvSpPr>
            <p:cNvPr id="16" name="Rectangle 15"/>
            <p:cNvSpPr/>
            <p:nvPr/>
          </p:nvSpPr>
          <p:spPr>
            <a:xfrm>
              <a:off x="2922954" y="3637707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31642" y="3977360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2676" y="4196861"/>
              <a:ext cx="320431" cy="2032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52676" y="4122397"/>
            <a:ext cx="1672493" cy="605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2686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03E1E-4271-46C2-96C2-626A3264110D}"/>
              </a:ext>
            </a:extLst>
          </p:cNvPr>
          <p:cNvCxnSpPr>
            <a:cxnSpLocks/>
          </p:cNvCxnSpPr>
          <p:nvPr/>
        </p:nvCxnSpPr>
        <p:spPr>
          <a:xfrm>
            <a:off x="1902471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844BB2-AD06-4030-961E-07DA8FF52948}"/>
              </a:ext>
            </a:extLst>
          </p:cNvPr>
          <p:cNvSpPr/>
          <p:nvPr/>
        </p:nvSpPr>
        <p:spPr>
          <a:xfrm>
            <a:off x="3301139" y="5757620"/>
            <a:ext cx="209227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34EF0-BE33-40FA-878D-4D6305D75CC0}"/>
              </a:ext>
            </a:extLst>
          </p:cNvPr>
          <p:cNvSpPr/>
          <p:nvPr/>
        </p:nvSpPr>
        <p:spPr>
          <a:xfrm>
            <a:off x="3760721" y="5757620"/>
            <a:ext cx="289786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1856751" y="31654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2310153" y="34987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2753447" y="362505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8" idx="0"/>
          </p:cNvCxnSpPr>
          <p:nvPr/>
        </p:nvCxnSpPr>
        <p:spPr>
          <a:xfrm>
            <a:off x="1934800" y="3246776"/>
            <a:ext cx="1470953" cy="2510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11" idx="0"/>
          </p:cNvCxnSpPr>
          <p:nvPr/>
        </p:nvCxnSpPr>
        <p:spPr>
          <a:xfrm>
            <a:off x="2388202" y="3580043"/>
            <a:ext cx="1517412" cy="2177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blipFill>
                <a:blip r:embed="rId5"/>
                <a:stretch>
                  <a:fillRect l="-4698" r="-738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7" idx="0"/>
          </p:cNvCxnSpPr>
          <p:nvPr/>
        </p:nvCxnSpPr>
        <p:spPr>
          <a:xfrm>
            <a:off x="2831496" y="3706357"/>
            <a:ext cx="1677331" cy="2051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2D7D68-E6A1-4E38-BC7D-3815504EDE1E}"/>
              </a:ext>
            </a:extLst>
          </p:cNvPr>
          <p:cNvCxnSpPr>
            <a:cxnSpLocks/>
          </p:cNvCxnSpPr>
          <p:nvPr/>
        </p:nvCxnSpPr>
        <p:spPr>
          <a:xfrm>
            <a:off x="1902471" y="268755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0E6A2E-F54B-4BDB-8FB0-38627284E877}"/>
              </a:ext>
            </a:extLst>
          </p:cNvPr>
          <p:cNvSpPr txBox="1"/>
          <p:nvPr/>
        </p:nvSpPr>
        <p:spPr>
          <a:xfrm>
            <a:off x="1958416" y="219336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#1</a:t>
            </a:r>
          </a:p>
        </p:txBody>
      </p:sp>
    </p:spTree>
    <p:extLst>
      <p:ext uri="{BB962C8B-B14F-4D97-AF65-F5344CB8AC3E}">
        <p14:creationId xmlns:p14="http://schemas.microsoft.com/office/powerpoint/2010/main" val="5960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18" grpId="0" animBg="1"/>
      <p:bldP spid="19" grpId="0" animBg="1"/>
      <p:bldP spid="37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2750609" y="360117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3198611" y="33813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3639917" y="2980691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7" idx="0"/>
          </p:cNvCxnSpPr>
          <p:nvPr/>
        </p:nvCxnSpPr>
        <p:spPr>
          <a:xfrm>
            <a:off x="2828658" y="3682478"/>
            <a:ext cx="1680169" cy="2075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29" idx="0"/>
          </p:cNvCxnSpPr>
          <p:nvPr/>
        </p:nvCxnSpPr>
        <p:spPr>
          <a:xfrm>
            <a:off x="3276660" y="3462676"/>
            <a:ext cx="1801398" cy="229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blipFill>
                <a:blip r:embed="rId5"/>
                <a:stretch>
                  <a:fillRect l="-2041" r="-3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1" idx="0"/>
          </p:cNvCxnSpPr>
          <p:nvPr/>
        </p:nvCxnSpPr>
        <p:spPr>
          <a:xfrm>
            <a:off x="3717966" y="3061992"/>
            <a:ext cx="1926529" cy="269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32939-25DE-4994-9000-3992EFEDE8BC}"/>
              </a:ext>
            </a:extLst>
          </p:cNvPr>
          <p:cNvCxnSpPr>
            <a:cxnSpLocks/>
          </p:cNvCxnSpPr>
          <p:nvPr/>
        </p:nvCxnSpPr>
        <p:spPr>
          <a:xfrm>
            <a:off x="2799166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B8CA57-5615-4B55-9512-647244886E1E}"/>
              </a:ext>
            </a:extLst>
          </p:cNvPr>
          <p:cNvCxnSpPr>
            <a:cxnSpLocks/>
          </p:cNvCxnSpPr>
          <p:nvPr/>
        </p:nvCxnSpPr>
        <p:spPr>
          <a:xfrm>
            <a:off x="2799166" y="269912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1AF3EE-789D-490D-ADE2-F4FA50787C24}"/>
              </a:ext>
            </a:extLst>
          </p:cNvPr>
          <p:cNvSpPr txBox="1"/>
          <p:nvPr/>
        </p:nvSpPr>
        <p:spPr>
          <a:xfrm>
            <a:off x="2855111" y="220493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D4538A-E924-425A-878D-FDEBF15C2430}"/>
              </a:ext>
            </a:extLst>
          </p:cNvPr>
          <p:cNvSpPr/>
          <p:nvPr/>
        </p:nvSpPr>
        <p:spPr>
          <a:xfrm>
            <a:off x="4893440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3644649" y="29830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4083211" y="260293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4530137" y="238814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1" idx="0"/>
          </p:cNvCxnSpPr>
          <p:nvPr/>
        </p:nvCxnSpPr>
        <p:spPr>
          <a:xfrm>
            <a:off x="3722698" y="3064343"/>
            <a:ext cx="1921797" cy="269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61260" y="2684238"/>
            <a:ext cx="2031590" cy="3073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blipFill>
                <a:blip r:embed="rId5"/>
                <a:stretch>
                  <a:fillRect l="-967" r="-1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08186" y="2469447"/>
            <a:ext cx="2135769" cy="328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851C59-BB22-4A1C-8A75-FDB378189E6D}"/>
              </a:ext>
            </a:extLst>
          </p:cNvPr>
          <p:cNvCxnSpPr>
            <a:cxnSpLocks/>
          </p:cNvCxnSpPr>
          <p:nvPr/>
        </p:nvCxnSpPr>
        <p:spPr>
          <a:xfrm>
            <a:off x="3695860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6CB06-F76E-46B3-BFF2-CCED20BB3FA0}"/>
              </a:ext>
            </a:extLst>
          </p:cNvPr>
          <p:cNvCxnSpPr>
            <a:cxnSpLocks/>
          </p:cNvCxnSpPr>
          <p:nvPr/>
        </p:nvCxnSpPr>
        <p:spPr>
          <a:xfrm>
            <a:off x="3695860" y="2707634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0205B3-2214-4F6A-8623-0B8A8E8F614E}"/>
              </a:ext>
            </a:extLst>
          </p:cNvPr>
          <p:cNvSpPr txBox="1"/>
          <p:nvPr/>
        </p:nvSpPr>
        <p:spPr>
          <a:xfrm>
            <a:off x="3731357" y="2040223"/>
            <a:ext cx="84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B0CC67-D1F0-42B1-81CB-8AFB63F5A3F9}"/>
              </a:ext>
            </a:extLst>
          </p:cNvPr>
          <p:cNvCxnSpPr>
            <a:cxnSpLocks/>
          </p:cNvCxnSpPr>
          <p:nvPr/>
        </p:nvCxnSpPr>
        <p:spPr>
          <a:xfrm>
            <a:off x="4569309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2A52C-7E9E-4EB9-ACDB-420690D2BE52}"/>
              </a:ext>
            </a:extLst>
          </p:cNvPr>
          <p:cNvSpPr/>
          <p:nvPr/>
        </p:nvSpPr>
        <p:spPr>
          <a:xfrm>
            <a:off x="6008233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A50248-FAEA-4CCC-A78E-A28F354775BB}"/>
              </a:ext>
            </a:extLst>
          </p:cNvPr>
          <p:cNvSpPr/>
          <p:nvPr/>
        </p:nvSpPr>
        <p:spPr>
          <a:xfrm>
            <a:off x="655933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93E666-92C1-4CC3-BEBA-DC1900BB5ABD}"/>
              </a:ext>
            </a:extLst>
          </p:cNvPr>
          <p:cNvSpPr/>
          <p:nvPr/>
        </p:nvSpPr>
        <p:spPr>
          <a:xfrm>
            <a:off x="6457950" y="5752090"/>
            <a:ext cx="533400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47935-AF0C-4EED-820B-C86D557750CE}"/>
              </a:ext>
            </a:extLst>
          </p:cNvPr>
          <p:cNvSpPr/>
          <p:nvPr/>
        </p:nvSpPr>
        <p:spPr>
          <a:xfrm>
            <a:off x="7227510" y="5751808"/>
            <a:ext cx="247234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6750158" y="382534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 flipH="1">
            <a:off x="6724650" y="3920598"/>
            <a:ext cx="71228" cy="1831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C8069B-10C4-4B69-9874-2D8DCB9A98D9}"/>
              </a:ext>
            </a:extLst>
          </p:cNvPr>
          <p:cNvCxnSpPr>
            <a:cxnSpLocks/>
          </p:cNvCxnSpPr>
          <p:nvPr/>
        </p:nvCxnSpPr>
        <p:spPr>
          <a:xfrm>
            <a:off x="6352583" y="219693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D2930-7D7E-4AF5-8DEF-1DEF0796DEB4}"/>
              </a:ext>
            </a:extLst>
          </p:cNvPr>
          <p:cNvCxnSpPr>
            <a:cxnSpLocks/>
          </p:cNvCxnSpPr>
          <p:nvPr/>
        </p:nvCxnSpPr>
        <p:spPr>
          <a:xfrm>
            <a:off x="6352583" y="267598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CCEA03-EFB6-4BD7-9BC1-760F2C6EDBDF}"/>
              </a:ext>
            </a:extLst>
          </p:cNvPr>
          <p:cNvSpPr txBox="1"/>
          <p:nvPr/>
        </p:nvSpPr>
        <p:spPr>
          <a:xfrm>
            <a:off x="6408528" y="218179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</a:t>
            </a:r>
          </a:p>
          <a:p>
            <a:pPr algn="ctr"/>
            <a:r>
              <a:rPr lang="en-US" sz="1200" dirty="0"/>
              <a:t># </a:t>
            </a:r>
            <a:r>
              <a:rPr lang="en-US" sz="1200" b="1" i="1" dirty="0"/>
              <a:t>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485F2-62F8-4A8A-910D-F33D7FCCECA0}"/>
              </a:ext>
            </a:extLst>
          </p:cNvPr>
          <p:cNvCxnSpPr>
            <a:cxnSpLocks/>
          </p:cNvCxnSpPr>
          <p:nvPr/>
        </p:nvCxnSpPr>
        <p:spPr>
          <a:xfrm>
            <a:off x="7249278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7209200" y="326029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</p:cNvCxnSpPr>
          <p:nvPr/>
        </p:nvCxnSpPr>
        <p:spPr>
          <a:xfrm>
            <a:off x="7258051" y="3355548"/>
            <a:ext cx="93076" cy="240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estimate </a:t>
            </a:r>
            <a:r>
              <a:rPr lang="en-US" sz="2400" b="1" dirty="0">
                <a:solidFill>
                  <a:srgbClr val="FF0000"/>
                </a:solidFill>
              </a:rPr>
              <a:t>Dirichlet's pathological function </a:t>
            </a:r>
            <a:r>
              <a:rPr lang="en-US" sz="2400" dirty="0"/>
              <a:t>and appreciate that nowhere continuous functions may have a Lebesgue Integral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70C0"/>
                </a:solidFill>
              </a:rPr>
              <a:t>SciPy Optimization </a:t>
            </a:r>
            <a:r>
              <a:rPr lang="en-US" sz="2400" dirty="0"/>
              <a:t>sub-package to numerically locate the global </a:t>
            </a:r>
            <a:r>
              <a:rPr lang="en-US" sz="2400" b="1" dirty="0"/>
              <a:t>minima</a:t>
            </a:r>
            <a:r>
              <a:rPr lang="en-US" sz="2400" dirty="0"/>
              <a:t> of a trigonometric function</a:t>
            </a:r>
          </a:p>
          <a:p>
            <a:r>
              <a:rPr lang="en-US" sz="2400" dirty="0"/>
              <a:t>Calculate the </a:t>
            </a:r>
            <a:r>
              <a:rPr lang="en-US" sz="2400" b="1" dirty="0"/>
              <a:t>arc length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00B050"/>
                </a:solidFill>
              </a:rPr>
              <a:t>Archimedes' Spiral</a:t>
            </a:r>
          </a:p>
          <a:p>
            <a:r>
              <a:rPr lang="en-US" sz="2400" dirty="0"/>
              <a:t>Extrapolate the divergence of the Harmonic Series using </a:t>
            </a:r>
            <a:r>
              <a:rPr lang="en-US" sz="2400" b="1" dirty="0">
                <a:solidFill>
                  <a:srgbClr val="7030A0"/>
                </a:solidFill>
              </a:rPr>
              <a:t>Euler's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1424407"/>
            <a:ext cx="6100236" cy="64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42140-566F-4E90-8A1F-9A75C5C2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1"/>
          <a:stretch/>
        </p:blipFill>
        <p:spPr>
          <a:xfrm>
            <a:off x="1705438" y="4213585"/>
            <a:ext cx="6263412" cy="188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82" y="2145350"/>
            <a:ext cx="6387518" cy="155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AA13C-0BFA-46CA-9655-C4D1153C700E}"/>
              </a:ext>
            </a:extLst>
          </p:cNvPr>
          <p:cNvSpPr/>
          <p:nvPr/>
        </p:nvSpPr>
        <p:spPr>
          <a:xfrm>
            <a:off x="7327031" y="5564641"/>
            <a:ext cx="258097" cy="191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79CB94-C4E6-4825-B839-A96C929E3F27}"/>
              </a:ext>
            </a:extLst>
          </p:cNvPr>
          <p:cNvCxnSpPr>
            <a:cxnSpLocks/>
            <a:stCxn id="16" idx="0"/>
            <a:endCxn id="11" idx="3"/>
          </p:cNvCxnSpPr>
          <p:nvPr/>
        </p:nvCxnSpPr>
        <p:spPr>
          <a:xfrm rot="16200000" flipH="1">
            <a:off x="4656500" y="2731879"/>
            <a:ext cx="3272905" cy="2584349"/>
          </a:xfrm>
          <a:prstGeom prst="bentConnector4">
            <a:avLst>
              <a:gd name="adj1" fmla="val -6985"/>
              <a:gd name="adj2" fmla="val 124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968DF-0AE2-4FAF-9BD5-0D963F5B3BBE}"/>
              </a:ext>
            </a:extLst>
          </p:cNvPr>
          <p:cNvSpPr/>
          <p:nvPr/>
        </p:nvSpPr>
        <p:spPr>
          <a:xfrm>
            <a:off x="3362632" y="2387601"/>
            <a:ext cx="3276293" cy="41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/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blipFill>
                <a:blip r:embed="rId6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/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blipFill>
                <a:blip r:embed="rId7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EDC342-60A2-416A-9CFB-F8B1402A2E5E}"/>
              </a:ext>
            </a:extLst>
          </p:cNvPr>
          <p:cNvSpPr/>
          <p:nvPr/>
        </p:nvSpPr>
        <p:spPr>
          <a:xfrm>
            <a:off x="2658590" y="2595563"/>
            <a:ext cx="27633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FE399-9DF1-498A-A1A6-829B61A4664A}"/>
              </a:ext>
            </a:extLst>
          </p:cNvPr>
          <p:cNvSpPr/>
          <p:nvPr/>
        </p:nvSpPr>
        <p:spPr>
          <a:xfrm>
            <a:off x="3068365" y="4943189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61D3BFD-E464-4609-82A3-16846F77F71F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 flipV="1">
            <a:off x="2658589" y="2699544"/>
            <a:ext cx="409775" cy="2369006"/>
          </a:xfrm>
          <a:prstGeom prst="bentConnector3">
            <a:avLst>
              <a:gd name="adj1" fmla="val -1115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0E4646-D467-45BF-84B0-B005531ED37F}"/>
              </a:ext>
            </a:extLst>
          </p:cNvPr>
          <p:cNvSpPr/>
          <p:nvPr/>
        </p:nvSpPr>
        <p:spPr>
          <a:xfrm>
            <a:off x="7083682" y="2595563"/>
            <a:ext cx="24334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F0BD8-A44D-4A7B-BD6F-D376D33B480A}"/>
              </a:ext>
            </a:extLst>
          </p:cNvPr>
          <p:cNvSpPr/>
          <p:nvPr/>
        </p:nvSpPr>
        <p:spPr>
          <a:xfrm>
            <a:off x="4034571" y="4930920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EF7E4AB-71C3-4A19-B3C9-56407FF1DBAC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 flipH="1">
            <a:off x="4447526" y="2699544"/>
            <a:ext cx="2879505" cy="2356737"/>
          </a:xfrm>
          <a:prstGeom prst="bentConnector3">
            <a:avLst>
              <a:gd name="adj1" fmla="val -79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2B350-401B-4F7B-A543-F1BCFE47F1CD}"/>
              </a:ext>
            </a:extLst>
          </p:cNvPr>
          <p:cNvCxnSpPr/>
          <p:nvPr/>
        </p:nvCxnSpPr>
        <p:spPr>
          <a:xfrm>
            <a:off x="1816969" y="1984338"/>
            <a:ext cx="841618" cy="234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0004F4-1043-457B-BFD9-122EF226464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68910" y="1627299"/>
            <a:ext cx="5154747" cy="57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D09129E-52B6-4D3D-AA2E-ADA1F214BD40}"/>
              </a:ext>
            </a:extLst>
          </p:cNvPr>
          <p:cNvSpPr/>
          <p:nvPr/>
        </p:nvSpPr>
        <p:spPr>
          <a:xfrm>
            <a:off x="2809568" y="1476025"/>
            <a:ext cx="412955" cy="64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71392-10F0-4778-ADF2-818BA60734DF}"/>
              </a:ext>
            </a:extLst>
          </p:cNvPr>
          <p:cNvSpPr/>
          <p:nvPr/>
        </p:nvSpPr>
        <p:spPr>
          <a:xfrm>
            <a:off x="3068364" y="5675256"/>
            <a:ext cx="803088" cy="339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6693B0-CDEF-4D10-AC76-7FD49F0DD07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16200000" flipH="1">
            <a:off x="973701" y="3518369"/>
            <a:ext cx="4538551" cy="453862"/>
          </a:xfrm>
          <a:prstGeom prst="bentConnector5">
            <a:avLst>
              <a:gd name="adj1" fmla="val -5037"/>
              <a:gd name="adj2" fmla="val -495554"/>
              <a:gd name="adj3" fmla="val 1050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55E9D8-A9E8-4AF8-8591-31D41CBD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31" y="3059800"/>
            <a:ext cx="5648535" cy="34330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A08DC0-8896-4AB3-9523-91284BE3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/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blipFill>
                <a:blip r:embed="rId5"/>
                <a:stretch>
                  <a:fillRect l="-1734" t="-4000" r="-187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0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93CCC-31B5-4FFC-994D-4A3056F1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−30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2119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−174744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−43550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−306482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−20432.13333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percent error in the estimate of the integral provided by the </a:t>
            </a:r>
            <a:r>
              <a:rPr lang="en-US" sz="2400" b="1" dirty="0"/>
              <a:t>left-hand rule</a:t>
            </a:r>
            <a:r>
              <a:rPr lang="en-US" sz="2400" dirty="0"/>
              <a:t> vs. </a:t>
            </a:r>
            <a:r>
              <a:rPr lang="en-US" sz="2400" b="1" dirty="0"/>
              <a:t>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1" y="3482605"/>
            <a:ext cx="3488066" cy="205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A3C47-D7F0-45BC-92FE-BA0DD24EC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791473" y="3014420"/>
            <a:ext cx="3952381" cy="12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DE073-DC9A-4804-B0EC-4EB91BCE7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4763820" y="4786526"/>
            <a:ext cx="3952381" cy="11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BA80-5A22-96B2-072D-1EA1E31F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0" y="3552222"/>
            <a:ext cx="4471134" cy="254837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FE4C5-6672-4543-9AE8-9DDB8D24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061" y="2546316"/>
            <a:ext cx="3080989" cy="205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C18F5-B59A-4A06-91F7-F771A780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3"/>
          <a:stretch/>
        </p:blipFill>
        <p:spPr>
          <a:xfrm>
            <a:off x="599610" y="1795881"/>
            <a:ext cx="4448947" cy="1542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5453B9-921B-41B2-8DBF-861A5CEA7946}"/>
              </a:ext>
            </a:extLst>
          </p:cNvPr>
          <p:cNvSpPr/>
          <p:nvPr/>
        </p:nvSpPr>
        <p:spPr>
          <a:xfrm>
            <a:off x="1687546" y="4727461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E8B69-8BBD-4E74-97A1-2C9382515AB6}"/>
              </a:ext>
            </a:extLst>
          </p:cNvPr>
          <p:cNvSpPr/>
          <p:nvPr/>
        </p:nvSpPr>
        <p:spPr>
          <a:xfrm>
            <a:off x="656387" y="2536483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5CB102-E188-4AC9-8DA8-30BA209DA1FD}"/>
              </a:ext>
            </a:extLst>
          </p:cNvPr>
          <p:cNvCxnSpPr>
            <a:stCxn id="9" idx="0"/>
            <a:endCxn id="12" idx="1"/>
          </p:cNvCxnSpPr>
          <p:nvPr/>
        </p:nvCxnSpPr>
        <p:spPr>
          <a:xfrm rot="16200000" flipV="1">
            <a:off x="220275" y="3109019"/>
            <a:ext cx="2054555" cy="1182330"/>
          </a:xfrm>
          <a:prstGeom prst="bentConnector4">
            <a:avLst>
              <a:gd name="adj1" fmla="val 46680"/>
              <a:gd name="adj2" fmla="val 1193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8E1D2-A83F-4348-BBB5-E973BF28AA93}"/>
              </a:ext>
            </a:extLst>
          </p:cNvPr>
          <p:cNvSpPr/>
          <p:nvPr/>
        </p:nvSpPr>
        <p:spPr>
          <a:xfrm>
            <a:off x="2439249" y="5130342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40DA63-8079-4C3F-98DF-B1B8F2154182}"/>
              </a:ext>
            </a:extLst>
          </p:cNvPr>
          <p:cNvSpPr/>
          <p:nvPr/>
        </p:nvSpPr>
        <p:spPr>
          <a:xfrm>
            <a:off x="6494325" y="2607149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25BC2-C1F7-4C35-9649-9315BD7E2F91}"/>
              </a:ext>
            </a:extLst>
          </p:cNvPr>
          <p:cNvSpPr/>
          <p:nvPr/>
        </p:nvSpPr>
        <p:spPr>
          <a:xfrm>
            <a:off x="6437057" y="3150382"/>
            <a:ext cx="770072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65274-6D2C-4C6A-A6FF-39A23E7A1458}"/>
              </a:ext>
            </a:extLst>
          </p:cNvPr>
          <p:cNvSpPr/>
          <p:nvPr/>
        </p:nvSpPr>
        <p:spPr>
          <a:xfrm>
            <a:off x="656387" y="1818722"/>
            <a:ext cx="651387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24C6555-644F-4C87-B39C-0134DC97F731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5400000" flipH="1" flipV="1">
            <a:off x="3356362" y="1841208"/>
            <a:ext cx="2523193" cy="4055076"/>
          </a:xfrm>
          <a:prstGeom prst="bentConnector3">
            <a:avLst>
              <a:gd name="adj1" fmla="val 1090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98E3008-941D-4F59-B1B5-1066D9565338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 flipV="1">
            <a:off x="982081" y="1818722"/>
            <a:ext cx="6225048" cy="1425697"/>
          </a:xfrm>
          <a:prstGeom prst="bentConnector4">
            <a:avLst>
              <a:gd name="adj1" fmla="val -3672"/>
              <a:gd name="adj2" fmla="val 11603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4D110-4A2B-482C-A76E-DC3019F11E98}"/>
              </a:ext>
            </a:extLst>
          </p:cNvPr>
          <p:cNvSpPr txBox="1"/>
          <p:nvPr/>
        </p:nvSpPr>
        <p:spPr>
          <a:xfrm>
            <a:off x="5664728" y="4962831"/>
            <a:ext cx="288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Python we often pass a "function" name as a parameter so a separate function can then call it</a:t>
            </a:r>
          </a:p>
        </p:txBody>
      </p:sp>
    </p:spTree>
    <p:extLst>
      <p:ext uri="{BB962C8B-B14F-4D97-AF65-F5344CB8AC3E}">
        <p14:creationId xmlns:p14="http://schemas.microsoft.com/office/powerpoint/2010/main" val="35864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41597-C84C-667D-B472-758B695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23" y="1924666"/>
            <a:ext cx="5876190" cy="240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AEF998-D34C-4714-A01B-EA1143F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3740" y="4091903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C3727-DA25-4C66-9D36-16AD90A4E7A4}"/>
              </a:ext>
            </a:extLst>
          </p:cNvPr>
          <p:cNvSpPr txBox="1"/>
          <p:nvPr/>
        </p:nvSpPr>
        <p:spPr>
          <a:xfrm>
            <a:off x="3219806" y="5056415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ED2A9-EC43-40A0-8B98-0F16AED45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27797" y="5092116"/>
            <a:ext cx="2685959" cy="851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20599-21D8-4C03-ABAB-0992F4E8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6083804" y="5122660"/>
            <a:ext cx="2700346" cy="790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BD0C5-AF30-44A3-8AFE-8EE78CD0F02D}"/>
              </a:ext>
            </a:extLst>
          </p:cNvPr>
          <p:cNvSpPr/>
          <p:nvPr/>
        </p:nvSpPr>
        <p:spPr>
          <a:xfrm>
            <a:off x="3593740" y="3378544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78128B-5C42-BB04-3410-5670937D9A25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5400000">
            <a:off x="2370071" y="2974582"/>
            <a:ext cx="1518240" cy="2716828"/>
          </a:xfrm>
          <a:prstGeom prst="bentConnector3">
            <a:avLst>
              <a:gd name="adj1" fmla="val 105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5EBFC94-DC76-7D72-820F-EF2961B5343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5543079" y="3231761"/>
            <a:ext cx="835425" cy="2946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DD210F-D697-47A5-A63F-6DB6403BC19D}"/>
              </a:ext>
            </a:extLst>
          </p:cNvPr>
          <p:cNvGrpSpPr/>
          <p:nvPr/>
        </p:nvGrpSpPr>
        <p:grpSpPr>
          <a:xfrm>
            <a:off x="4267844" y="1569227"/>
            <a:ext cx="3130320" cy="1998233"/>
            <a:chOff x="4267844" y="1569227"/>
            <a:chExt cx="3130320" cy="19982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ECFDE-0364-4174-96FC-04347BB1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844" y="1646582"/>
              <a:ext cx="3130320" cy="192087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6CEFC8-D716-4724-91F5-D5C322689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07" y="2883694"/>
              <a:ext cx="0" cy="4952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847FE3-5855-4FEF-86DA-7DFF52E948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2783" y="2028825"/>
              <a:ext cx="0" cy="135016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49B656-A905-4EB2-B102-C55B6AD52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707" y="2883694"/>
              <a:ext cx="1616075" cy="1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row: Curved Left 5">
              <a:extLst>
                <a:ext uri="{FF2B5EF4-FFF2-40B4-BE49-F238E27FC236}">
                  <a16:creationId xmlns:a16="http://schemas.microsoft.com/office/drawing/2014/main" id="{9E9E81E4-15E3-4B98-AB24-A662A2336D41}"/>
                </a:ext>
              </a:extLst>
            </p:cNvPr>
            <p:cNvSpPr/>
            <p:nvPr/>
          </p:nvSpPr>
          <p:spPr>
            <a:xfrm>
              <a:off x="6852782" y="2028825"/>
              <a:ext cx="269860" cy="91347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/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0FEB90-55BF-4B16-8C76-19F156F6333B}"/>
                </a:ext>
              </a:extLst>
            </p:cNvPr>
            <p:cNvSpPr/>
            <p:nvPr/>
          </p:nvSpPr>
          <p:spPr>
            <a:xfrm>
              <a:off x="5187709" y="283649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677FB4-2E70-4783-92FA-FED9A289769E}"/>
                </a:ext>
              </a:extLst>
            </p:cNvPr>
            <p:cNvSpPr/>
            <p:nvPr/>
          </p:nvSpPr>
          <p:spPr>
            <a:xfrm>
              <a:off x="6804871" y="198004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/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558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A0B86F-6F47-49C0-B52D-D1EAFADDFE39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005426" y="2688631"/>
              <a:ext cx="195674" cy="1612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6998A1-1333-44B8-85C3-A36FFD4E58B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28607" y="1839362"/>
              <a:ext cx="489655" cy="154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04E1CB-DB9E-486E-81B0-B4A207145148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6850591" y="2071485"/>
              <a:ext cx="0" cy="812209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/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544870" y="1589098"/>
            <a:ext cx="352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Calculate the following integral using the </a:t>
            </a:r>
            <a:r>
              <a:rPr lang="en-US" sz="1600" b="1" dirty="0">
                <a:solidFill>
                  <a:srgbClr val="FF0000"/>
                </a:solidFill>
              </a:rPr>
              <a:t>midpoint rule: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/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/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Consider the function </a:t>
                </a:r>
                <a:r>
                  <a:rPr lang="en-US" sz="1600" b="1" dirty="0" err="1"/>
                  <a:t>midpoint_adaptive</a:t>
                </a:r>
                <a:r>
                  <a:rPr lang="en-US" sz="1600" dirty="0"/>
                  <a:t>() that, while using the midpoint area rule, will ensure that the absolute </a:t>
                </a:r>
                <a:r>
                  <a:rPr lang="en-US" sz="1600" i="1" dirty="0"/>
                  <a:t>relative change</a:t>
                </a:r>
                <a:r>
                  <a:rPr lang="en-US" sz="1600" dirty="0"/>
                  <a:t> in the function value between the left and right side of </a:t>
                </a:r>
                <a:r>
                  <a:rPr lang="en-US" sz="1600" i="1" dirty="0"/>
                  <a:t>any</a:t>
                </a:r>
                <a:r>
                  <a:rPr lang="en-US" sz="1600" dirty="0"/>
                  <a:t> interval is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0.001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blipFill>
                <a:blip r:embed="rId7"/>
                <a:stretch>
                  <a:fillRect l="-794" t="-1382" r="-1587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/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This large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makes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algn="ctr"/>
                <a:r>
                  <a:rPr lang="en-US" sz="1200" dirty="0"/>
                  <a:t>exceed the limit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/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We need to reduce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to keep the absolute relative change in the function value across the interval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0.001</a:t>
                </a:r>
              </a:p>
            </p:txBody>
          </p:sp>
        </mc:Choice>
        <mc:Fallback xmlns="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FE2C19D-6C68-4D50-BB9E-BAB3D2A2F38C}"/>
              </a:ext>
            </a:extLst>
          </p:cNvPr>
          <p:cNvSpPr txBox="1"/>
          <p:nvPr/>
        </p:nvSpPr>
        <p:spPr>
          <a:xfrm>
            <a:off x="544870" y="5268902"/>
            <a:ext cx="3524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function </a:t>
            </a:r>
            <a:r>
              <a:rPr lang="en-US" sz="1600" b="1" dirty="0" err="1"/>
              <a:t>midpoint_fixed</a:t>
            </a:r>
            <a:r>
              <a:rPr lang="en-US" sz="1600" dirty="0"/>
              <a:t>() is set to use 1 million fixed width intervals.  How does the </a:t>
            </a:r>
            <a:r>
              <a:rPr lang="en-US" sz="1600" b="1" dirty="0" err="1"/>
              <a:t>midpoint_adaptive</a:t>
            </a:r>
            <a:r>
              <a:rPr lang="en-US" sz="1600" dirty="0"/>
              <a:t>()</a:t>
            </a:r>
            <a:r>
              <a:rPr lang="en-US" sz="1600" b="1" dirty="0"/>
              <a:t> </a:t>
            </a:r>
            <a:r>
              <a:rPr lang="en-US" sz="1600" dirty="0"/>
              <a:t>quadrature compare in terms of relative % error and overall execution time?</a:t>
            </a:r>
            <a:endParaRPr lang="en-US" sz="16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B13145-12EB-49F6-9E17-E0103858F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313" y="4772841"/>
            <a:ext cx="3624939" cy="14672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3EB5BD-F7E9-425B-83C1-EF9EED02DCCA}"/>
              </a:ext>
            </a:extLst>
          </p:cNvPr>
          <p:cNvCxnSpPr>
            <a:cxnSpLocks/>
          </p:cNvCxnSpPr>
          <p:nvPr/>
        </p:nvCxnSpPr>
        <p:spPr>
          <a:xfrm>
            <a:off x="4703342" y="5707626"/>
            <a:ext cx="1471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703DC95E-9FDD-4EDA-736A-C19D46B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Adaptive Quadrature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B7ACB2-018B-7CF9-8208-34FF52809422}"/>
              </a:ext>
            </a:extLst>
          </p:cNvPr>
          <p:cNvCxnSpPr>
            <a:cxnSpLocks/>
          </p:cNvCxnSpPr>
          <p:nvPr/>
        </p:nvCxnSpPr>
        <p:spPr>
          <a:xfrm flipV="1">
            <a:off x="5036695" y="1939925"/>
            <a:ext cx="1973705" cy="1053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0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657424-1EDB-734A-CE57-D1C29BE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08" y="1323333"/>
            <a:ext cx="7325584" cy="503301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F1E130-8AEC-44F1-1F20-DDEB927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1985321" y="157451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3484335" y="2122584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6E5C3C-DB55-4C1C-A2D9-C0C585BCA706}"/>
              </a:ext>
            </a:extLst>
          </p:cNvPr>
          <p:cNvGrpSpPr/>
          <p:nvPr/>
        </p:nvGrpSpPr>
        <p:grpSpPr>
          <a:xfrm>
            <a:off x="4143904" y="316938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0C9E86-6475-4215-90AE-A7B2089BBD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0A799C0-430E-4ACF-985E-D1675CCE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86767-A413-474F-BEBA-4B96515F950D}"/>
              </a:ext>
            </a:extLst>
          </p:cNvPr>
          <p:cNvGrpSpPr/>
          <p:nvPr/>
        </p:nvGrpSpPr>
        <p:grpSpPr>
          <a:xfrm>
            <a:off x="4033324" y="2958799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60764A-5F84-41DD-A85E-4F589918FE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35A27-68FD-4150-9C7C-A6191E644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/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solidFill>
                <a:srgbClr val="1E1E1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sz="16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625470B-3A78-AC24-F087-151B7FAB57B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E4712F-D424-CA5F-BFBF-E8A45ED93CE5}"/>
              </a:ext>
            </a:extLst>
          </p:cNvPr>
          <p:cNvGrpSpPr/>
          <p:nvPr/>
        </p:nvGrpSpPr>
        <p:grpSpPr>
          <a:xfrm>
            <a:off x="4057883" y="4827772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2B7E-EA4F-50D7-EED9-4E2E37EC4A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88762-FFBD-E24F-6DD9-51953E06A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E82A12-E24D-19BF-43C8-D3DE03ABD9F3}"/>
              </a:ext>
            </a:extLst>
          </p:cNvPr>
          <p:cNvGrpSpPr/>
          <p:nvPr/>
        </p:nvGrpSpPr>
        <p:grpSpPr>
          <a:xfrm>
            <a:off x="4648671" y="5027428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E0A33-6178-0ADE-B7E8-11F6F24DD3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C7FA484-121D-C9EE-EBC1-C624C6544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3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E0EC68-F98D-2083-9BD0-F60C92F8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2" y="3450213"/>
            <a:ext cx="5596954" cy="1983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B63271-06A9-56E0-96B3-A4BBF75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6323511" y="389762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103518" y="5060288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/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/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92E01CC-DEF3-4B24-8A1D-67431C56E414}"/>
              </a:ext>
            </a:extLst>
          </p:cNvPr>
          <p:cNvGrpSpPr/>
          <p:nvPr/>
        </p:nvGrpSpPr>
        <p:grpSpPr>
          <a:xfrm>
            <a:off x="6181110" y="1921802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91D8441-5656-444A-8BAE-8EE5E799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C7555-FB6A-450F-BC76-EDDE8BD00A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411038-17CB-4A94-9E83-C7A47C72DE21}"/>
              </a:ext>
            </a:extLst>
          </p:cNvPr>
          <p:cNvGrpSpPr/>
          <p:nvPr/>
        </p:nvGrpSpPr>
        <p:grpSpPr>
          <a:xfrm>
            <a:off x="5920696" y="2871071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1178A6-5778-4BD1-A43E-7555B600B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DD384C-C665-4ECA-98F3-176EE4ADE9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/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=9610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DABF3-B0C3-5A55-4A62-077051BD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2" y="1355444"/>
            <a:ext cx="4416210" cy="53065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2163886" y="167234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Rectangular Integration (a.k.a. The Midpoint Rule) – Conceptual Foundations  and a Statistical Application in R | The Chemical Statistician">
            <a:extLst>
              <a:ext uri="{FF2B5EF4-FFF2-40B4-BE49-F238E27FC236}">
                <a16:creationId xmlns:a16="http://schemas.microsoft.com/office/drawing/2014/main" id="{647DA910-DD89-419C-B3B7-D16A6820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45" y="1355444"/>
            <a:ext cx="2574820" cy="20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/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blipFill>
                <a:blip r:embed="rId5"/>
                <a:stretch>
                  <a:fillRect l="-6299" r="-551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17A45E-2D88-432E-8563-8A63A16A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3" y="4301697"/>
            <a:ext cx="2486332" cy="151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/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blipFill>
                <a:blip r:embed="rId7"/>
                <a:stretch>
                  <a:fillRect l="-4706" r="-235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035E1E9-FBD0-30C2-39FA-EF8F9BE8D87D}"/>
              </a:ext>
            </a:extLst>
          </p:cNvPr>
          <p:cNvGrpSpPr/>
          <p:nvPr/>
        </p:nvGrpSpPr>
        <p:grpSpPr>
          <a:xfrm>
            <a:off x="3080946" y="22638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B3B2C-93E5-6EB5-B446-2DF992D83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EB24E-14F0-D573-56B2-B464BCA9BB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9AB769-C741-85A2-FFD4-B376F4CE5908}"/>
              </a:ext>
            </a:extLst>
          </p:cNvPr>
          <p:cNvGrpSpPr/>
          <p:nvPr/>
        </p:nvGrpSpPr>
        <p:grpSpPr>
          <a:xfrm>
            <a:off x="1594885" y="2453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12D17-9C2B-3001-2231-AA434B07EB1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0768ED-369A-5542-300D-A088FAEB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Numerical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has asked you to numerically compute the </a:t>
                </a:r>
                <a:r>
                  <a:rPr lang="en-US" sz="2400" b="1" dirty="0"/>
                  <a:t>first</a:t>
                </a:r>
                <a:r>
                  <a:rPr lang="en-US" sz="2400" dirty="0"/>
                  <a:t> derivative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and to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across the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23E0-7E6A-1397-73EE-CA6E4C29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85" y="3085163"/>
            <a:ext cx="3224630" cy="35629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135D1-60C0-FF8B-41E8-4D174AB31DC2}"/>
              </a:ext>
            </a:extLst>
          </p:cNvPr>
          <p:cNvGrpSpPr/>
          <p:nvPr/>
        </p:nvGrpSpPr>
        <p:grpSpPr>
          <a:xfrm>
            <a:off x="6718404" y="3429000"/>
            <a:ext cx="1536492" cy="2218046"/>
            <a:chOff x="6718404" y="3429000"/>
            <a:chExt cx="1536492" cy="22180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D7C91-E4D3-9A04-4011-CB59AB56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950" y="3429000"/>
              <a:ext cx="1263400" cy="17137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FEF245-3236-4820-9B7A-FB1B535E340D}"/>
                </a:ext>
              </a:extLst>
            </p:cNvPr>
            <p:cNvSpPr txBox="1"/>
            <p:nvPr/>
          </p:nvSpPr>
          <p:spPr>
            <a:xfrm>
              <a:off x="6718404" y="5123826"/>
              <a:ext cx="1536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Pierre de Fermat</a:t>
              </a:r>
            </a:p>
            <a:p>
              <a:pPr algn="ctr"/>
              <a:r>
                <a:rPr lang="en-US" sz="1400" dirty="0"/>
                <a:t>1607-1665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8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C4933-4273-5D8D-B936-7F79DB69C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8"/>
          <a:stretch/>
        </p:blipFill>
        <p:spPr>
          <a:xfrm>
            <a:off x="305872" y="3260360"/>
            <a:ext cx="4416210" cy="3401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DC92-6B90-49FC-B64C-C875ACED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37" y="1589811"/>
            <a:ext cx="4584904" cy="2806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F0C0A-B294-465B-8BF2-C4699C79A57C}"/>
              </a:ext>
            </a:extLst>
          </p:cNvPr>
          <p:cNvSpPr/>
          <p:nvPr/>
        </p:nvSpPr>
        <p:spPr>
          <a:xfrm>
            <a:off x="7876606" y="1751820"/>
            <a:ext cx="184355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7ED6AA-1C66-4460-AC62-57A2A14461E0}"/>
              </a:ext>
            </a:extLst>
          </p:cNvPr>
          <p:cNvSpPr/>
          <p:nvPr/>
        </p:nvSpPr>
        <p:spPr>
          <a:xfrm>
            <a:off x="1608278" y="4656755"/>
            <a:ext cx="2274922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2C94E2-B71E-4A82-BD0D-969E2FB57EE1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H="1" flipV="1">
            <a:off x="3593076" y="466119"/>
            <a:ext cx="3090007" cy="5661408"/>
          </a:xfrm>
          <a:prstGeom prst="bentConnector3">
            <a:avLst>
              <a:gd name="adj1" fmla="val -12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970E8F-FEA5-4D24-A627-9C864DE16484}"/>
              </a:ext>
            </a:extLst>
          </p:cNvPr>
          <p:cNvSpPr/>
          <p:nvPr/>
        </p:nvSpPr>
        <p:spPr>
          <a:xfrm>
            <a:off x="885849" y="4841827"/>
            <a:ext cx="2843054" cy="6064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101BE-53EC-1301-6907-66486BBDB523}"/>
              </a:ext>
            </a:extLst>
          </p:cNvPr>
          <p:cNvGrpSpPr/>
          <p:nvPr/>
        </p:nvGrpSpPr>
        <p:grpSpPr>
          <a:xfrm>
            <a:off x="1917025" y="4974266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157FB6-072A-2AFF-E556-7835B9CAF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0EA13-23C3-6C8E-986A-CCE86574C1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DA61A-0BA9-552C-4E61-9E956F4923E0}"/>
              </a:ext>
            </a:extLst>
          </p:cNvPr>
          <p:cNvGrpSpPr/>
          <p:nvPr/>
        </p:nvGrpSpPr>
        <p:grpSpPr>
          <a:xfrm>
            <a:off x="2458361" y="5156401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87DCF2-934A-025C-6198-6B15D0158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93F13A-2225-8D8E-CBC9-1761639DC6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62288-0EDD-7787-8DA7-3DB9DE0D6024}"/>
              </a:ext>
            </a:extLst>
          </p:cNvPr>
          <p:cNvGrpSpPr/>
          <p:nvPr/>
        </p:nvGrpSpPr>
        <p:grpSpPr>
          <a:xfrm>
            <a:off x="3099463" y="5546294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8EC79-ED61-F2CE-7E83-7FA3BB3427F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D4514C-5A48-EF96-92DA-FF669AE54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514095-9C42-35C2-DBE0-91F0D25C7191}"/>
              </a:ext>
            </a:extLst>
          </p:cNvPr>
          <p:cNvGrpSpPr/>
          <p:nvPr/>
        </p:nvGrpSpPr>
        <p:grpSpPr>
          <a:xfrm>
            <a:off x="1600758" y="575888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356EFB-FE33-D2A2-7398-14497F86F9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9231CE-C932-F5C4-E9EC-8032501A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F26931-B292-BB57-F8BE-BAC2A8D22411}"/>
              </a:ext>
            </a:extLst>
          </p:cNvPr>
          <p:cNvGrpSpPr/>
          <p:nvPr/>
        </p:nvGrpSpPr>
        <p:grpSpPr>
          <a:xfrm>
            <a:off x="1643579" y="613202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51A5F-07C2-1EEE-2574-32A3933321C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D68ED2-21B8-95FA-586A-52E9E1A14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56ADA-ED8C-968E-2A95-692F7FF9B6ED}"/>
              </a:ext>
            </a:extLst>
          </p:cNvPr>
          <p:cNvGrpSpPr/>
          <p:nvPr/>
        </p:nvGrpSpPr>
        <p:grpSpPr>
          <a:xfrm>
            <a:off x="1590503" y="632052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C8F7F-C7A4-C09F-482D-6142C72781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1AB6E5-2DC1-EBB2-2BC6-F76E8B56B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77A8DFA-25C6-C654-436D-B724EA682911}"/>
              </a:ext>
            </a:extLst>
          </p:cNvPr>
          <p:cNvCxnSpPr/>
          <p:nvPr/>
        </p:nvCxnSpPr>
        <p:spPr>
          <a:xfrm flipV="1">
            <a:off x="5036695" y="1986678"/>
            <a:ext cx="1941226" cy="1006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B61CA-2428-FE45-A1DA-936C1F5750D9}"/>
              </a:ext>
            </a:extLst>
          </p:cNvPr>
          <p:cNvSpPr/>
          <p:nvPr/>
        </p:nvSpPr>
        <p:spPr>
          <a:xfrm>
            <a:off x="643640" y="4099810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5B7-16C3-2637-616E-2E7D9B714B4B}"/>
              </a:ext>
            </a:extLst>
          </p:cNvPr>
          <p:cNvSpPr/>
          <p:nvPr/>
        </p:nvSpPr>
        <p:spPr>
          <a:xfrm>
            <a:off x="961869" y="6218961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721FD1-E838-5310-0DBD-6DF6D8ACBAF8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>
            <a:off x="643641" y="4189752"/>
            <a:ext cx="318229" cy="2119151"/>
          </a:xfrm>
          <a:prstGeom prst="bentConnector3">
            <a:avLst>
              <a:gd name="adj1" fmla="val 171835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08CC8-FF9A-409F-AEAD-095376A5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7" y="2131391"/>
            <a:ext cx="6305185" cy="2197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8324A-8DAC-4E22-2A5E-8DC8576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D766-93B2-41C2-B0D6-27C16E9240FD}"/>
              </a:ext>
            </a:extLst>
          </p:cNvPr>
          <p:cNvSpPr/>
          <p:nvPr/>
        </p:nvSpPr>
        <p:spPr>
          <a:xfrm>
            <a:off x="4984955" y="3782961"/>
            <a:ext cx="1069258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E83F3-9121-42E9-AEF0-0AA6C91AE81B}"/>
              </a:ext>
            </a:extLst>
          </p:cNvPr>
          <p:cNvSpPr/>
          <p:nvPr/>
        </p:nvSpPr>
        <p:spPr>
          <a:xfrm>
            <a:off x="3544529" y="4023852"/>
            <a:ext cx="614517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80402-6C4B-46D7-A8B5-8F4E31F355D1}"/>
              </a:ext>
            </a:extLst>
          </p:cNvPr>
          <p:cNvSpPr/>
          <p:nvPr/>
        </p:nvSpPr>
        <p:spPr>
          <a:xfrm>
            <a:off x="4702278" y="2859595"/>
            <a:ext cx="1069258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19A87-4972-495B-97E0-4F0F8F742E1D}"/>
              </a:ext>
            </a:extLst>
          </p:cNvPr>
          <p:cNvSpPr/>
          <p:nvPr/>
        </p:nvSpPr>
        <p:spPr>
          <a:xfrm>
            <a:off x="3259392" y="3089911"/>
            <a:ext cx="614517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48309-B5C0-4691-BB74-42FBEEC3A27E}"/>
              </a:ext>
            </a:extLst>
          </p:cNvPr>
          <p:cNvSpPr txBox="1"/>
          <p:nvPr/>
        </p:nvSpPr>
        <p:spPr>
          <a:xfrm>
            <a:off x="3193025" y="4815349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</p:spTree>
    <p:extLst>
      <p:ext uri="{BB962C8B-B14F-4D97-AF65-F5344CB8AC3E}">
        <p14:creationId xmlns:p14="http://schemas.microsoft.com/office/powerpoint/2010/main" val="12982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of a Unit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Estimate the area of a </a:t>
            </a:r>
            <a:r>
              <a:rPr lang="en-US" sz="2400" b="1" dirty="0">
                <a:solidFill>
                  <a:srgbClr val="00B050"/>
                </a:solidFill>
              </a:rPr>
              <a:t>unit circle </a:t>
            </a:r>
            <a:r>
              <a:rPr lang="en-US" sz="2400" dirty="0"/>
              <a:t>centered at the origin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using this integrand based upon its conic section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48" y="4087678"/>
            <a:ext cx="2105025" cy="208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4130540"/>
            <a:ext cx="257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6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8346C1-DE3D-4644-BFE8-9690F88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4920169"/>
            <a:ext cx="2170521" cy="1559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/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/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/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/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69D1-5BD8-4F4A-9D69-3F9FF79857C1}"/>
              </a:ext>
            </a:extLst>
          </p:cNvPr>
          <p:cNvCxnSpPr/>
          <p:nvPr/>
        </p:nvCxnSpPr>
        <p:spPr>
          <a:xfrm>
            <a:off x="1991032" y="2691581"/>
            <a:ext cx="518521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/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5451A9-00E5-42F9-8F77-A734658179AE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 flipV="1">
            <a:off x="2305945" y="3918636"/>
            <a:ext cx="1373431" cy="604566"/>
          </a:xfrm>
          <a:prstGeom prst="bentConnector3">
            <a:avLst>
              <a:gd name="adj1" fmla="val 1166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08AE2B-F633-4AD5-BF94-180A40A2734E}"/>
              </a:ext>
            </a:extLst>
          </p:cNvPr>
          <p:cNvCxnSpPr>
            <a:cxnSpLocks/>
            <a:stCxn id="18" idx="1"/>
            <a:endCxn id="15" idx="1"/>
          </p:cNvCxnSpPr>
          <p:nvPr/>
        </p:nvCxnSpPr>
        <p:spPr>
          <a:xfrm rot="10800000" flipV="1">
            <a:off x="2305945" y="3007574"/>
            <a:ext cx="1480583" cy="2265058"/>
          </a:xfrm>
          <a:prstGeom prst="bentConnector3">
            <a:avLst>
              <a:gd name="adj1" fmla="val 149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585EEE-041E-45B2-B9FB-C504986B6D2E}"/>
              </a:ext>
            </a:extLst>
          </p:cNvPr>
          <p:cNvSpPr/>
          <p:nvPr/>
        </p:nvSpPr>
        <p:spPr>
          <a:xfrm>
            <a:off x="3679371" y="3783842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520CB8-5D5E-4562-9401-892069FB1DD7}"/>
              </a:ext>
            </a:extLst>
          </p:cNvPr>
          <p:cNvSpPr/>
          <p:nvPr/>
        </p:nvSpPr>
        <p:spPr>
          <a:xfrm>
            <a:off x="3786527" y="2872779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7" grpId="0"/>
      <p:bldP spid="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9D42E-C4FE-71FC-B61B-52304CA2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6" y="1507018"/>
            <a:ext cx="5191248" cy="52144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884388" y="150749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676D7-6EB2-0A1C-865F-AE7ECA9B254C}"/>
              </a:ext>
            </a:extLst>
          </p:cNvPr>
          <p:cNvGrpSpPr/>
          <p:nvPr/>
        </p:nvGrpSpPr>
        <p:grpSpPr>
          <a:xfrm>
            <a:off x="6688651" y="298082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49BF0C-9169-7722-FFC4-F0019DE7F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A3142-0835-1D8E-C13A-BD801555A8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2DB76-B84A-A008-87B7-4FAEEF93CAB2}"/>
              </a:ext>
            </a:extLst>
          </p:cNvPr>
          <p:cNvGrpSpPr/>
          <p:nvPr/>
        </p:nvGrpSpPr>
        <p:grpSpPr>
          <a:xfrm>
            <a:off x="5474446" y="361865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55948-7DF2-5FF2-2B8C-1B3BC2BDA8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746C0A-19A2-6617-2022-1DAE296BB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0ABC7F-95BC-512E-8B2A-641A907E35BE}"/>
              </a:ext>
            </a:extLst>
          </p:cNvPr>
          <p:cNvGrpSpPr/>
          <p:nvPr/>
        </p:nvGrpSpPr>
        <p:grpSpPr>
          <a:xfrm>
            <a:off x="5362019" y="5318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AE889C-5D86-40DF-6613-C682798900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7808A9-0AB0-1E46-85C9-61BED6208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70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372C-13C8-47BC-9A02-9BD0DC29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69" y="1372819"/>
            <a:ext cx="6556859" cy="4983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337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288BC-A78A-4302-9C96-4B66E1E5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23" y="1372819"/>
            <a:ext cx="6561905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99133-685F-4A72-9C2C-058BCC15A682}"/>
              </a:ext>
            </a:extLst>
          </p:cNvPr>
          <p:cNvSpPr/>
          <p:nvPr/>
        </p:nvSpPr>
        <p:spPr>
          <a:xfrm>
            <a:off x="1703438" y="3502742"/>
            <a:ext cx="1710814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9FB18-3BBF-4666-8B9C-D0CC49A2883B}"/>
              </a:ext>
            </a:extLst>
          </p:cNvPr>
          <p:cNvSpPr/>
          <p:nvPr/>
        </p:nvSpPr>
        <p:spPr>
          <a:xfrm>
            <a:off x="3227438" y="2693194"/>
            <a:ext cx="621891" cy="268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296B5-AB96-4475-8F60-88EE10055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9" y="3059104"/>
            <a:ext cx="8369283" cy="1673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23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161EB-90E4-F95F-6842-25FAB242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" y="1480161"/>
            <a:ext cx="7609524" cy="48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607070" y="17586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/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3FD2E00-B0F3-2FB9-FE09-EE0B1903CCA8}"/>
              </a:ext>
            </a:extLst>
          </p:cNvPr>
          <p:cNvGrpSpPr/>
          <p:nvPr/>
        </p:nvGrpSpPr>
        <p:grpSpPr>
          <a:xfrm>
            <a:off x="3445309" y="208298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6ACE9-A6D6-504A-1968-C01020145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A20F4-9D49-3E5E-1BB2-02891A2E82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70D144-6EB4-9918-7483-B8182A08DED8}"/>
              </a:ext>
            </a:extLst>
          </p:cNvPr>
          <p:cNvGrpSpPr/>
          <p:nvPr/>
        </p:nvGrpSpPr>
        <p:grpSpPr>
          <a:xfrm>
            <a:off x="3796421" y="31735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F0C194-BA07-9081-F3B1-ACBFAC7F4B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5C38A2-1FC4-F4C3-9237-E5B7A2DF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E60DA-3C08-77FF-8B46-2E418E53DA8C}"/>
              </a:ext>
            </a:extLst>
          </p:cNvPr>
          <p:cNvGrpSpPr/>
          <p:nvPr/>
        </p:nvGrpSpPr>
        <p:grpSpPr>
          <a:xfrm>
            <a:off x="5695163" y="38463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B5D04-CE94-B8B7-5E02-796123F190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BDA2D7-B04E-F6BD-8699-821034BFA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1BD49-E646-567A-86B1-97C31E26031B}"/>
              </a:ext>
            </a:extLst>
          </p:cNvPr>
          <p:cNvGrpSpPr/>
          <p:nvPr/>
        </p:nvGrpSpPr>
        <p:grpSpPr>
          <a:xfrm>
            <a:off x="7701348" y="4264108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3B4C4B-1420-0437-DD93-A613605F24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D5BF6F-2071-23A6-305B-FB199EAD6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6C892-DFB8-5BBC-9FD0-B77C0943158D}"/>
              </a:ext>
            </a:extLst>
          </p:cNvPr>
          <p:cNvSpPr/>
          <p:nvPr/>
        </p:nvSpPr>
        <p:spPr>
          <a:xfrm>
            <a:off x="3617119" y="4349177"/>
            <a:ext cx="325294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B9460-9A51-0DC8-BD16-71E643CEFFBD}"/>
              </a:ext>
            </a:extLst>
          </p:cNvPr>
          <p:cNvGrpSpPr/>
          <p:nvPr/>
        </p:nvGrpSpPr>
        <p:grpSpPr>
          <a:xfrm>
            <a:off x="6123932" y="470006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A6476-576A-1673-965F-2CBD71C6F6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85EF9B-4945-8BB6-A43C-B32C5F0D5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58FAB3-BAEC-393C-1874-8126BC03F62C}"/>
              </a:ext>
            </a:extLst>
          </p:cNvPr>
          <p:cNvGrpSpPr/>
          <p:nvPr/>
        </p:nvGrpSpPr>
        <p:grpSpPr>
          <a:xfrm>
            <a:off x="5833568" y="55618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A9FEE-6D4B-59E7-4BE7-E6F76BFBBD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E9A20C-BB65-9D5F-221A-3CC567585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6C079-F0FB-3D47-887F-A1CBF7180DB9}"/>
              </a:ext>
            </a:extLst>
          </p:cNvPr>
          <p:cNvSpPr/>
          <p:nvPr/>
        </p:nvSpPr>
        <p:spPr>
          <a:xfrm>
            <a:off x="2885099" y="5645868"/>
            <a:ext cx="1844297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5BCE36-286D-4F28-4333-6FCB8E676CDE}"/>
              </a:ext>
            </a:extLst>
          </p:cNvPr>
          <p:cNvCxnSpPr/>
          <p:nvPr/>
        </p:nvCxnSpPr>
        <p:spPr>
          <a:xfrm>
            <a:off x="5632163" y="5403954"/>
            <a:ext cx="0" cy="2419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3F194-4C1D-20DD-D528-E7B21C0A27CA}"/>
              </a:ext>
            </a:extLst>
          </p:cNvPr>
          <p:cNvSpPr/>
          <p:nvPr/>
        </p:nvSpPr>
        <p:spPr>
          <a:xfrm>
            <a:off x="5798637" y="4345310"/>
            <a:ext cx="960865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8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4C376-1BAC-C209-BD53-EF01A711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6" y="1707489"/>
            <a:ext cx="7866628" cy="266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D4043-E4D7-F9CC-0E59-24DE6ACE0CAB}"/>
              </a:ext>
            </a:extLst>
          </p:cNvPr>
          <p:cNvSpPr/>
          <p:nvPr/>
        </p:nvSpPr>
        <p:spPr>
          <a:xfrm>
            <a:off x="2747963" y="2679005"/>
            <a:ext cx="1981200" cy="22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C9E4-0E8E-F470-23DA-F809D2816240}"/>
              </a:ext>
            </a:extLst>
          </p:cNvPr>
          <p:cNvSpPr txBox="1"/>
          <p:nvPr/>
        </p:nvSpPr>
        <p:spPr>
          <a:xfrm>
            <a:off x="2698230" y="4886740"/>
            <a:ext cx="374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SciPy uses a high-order </a:t>
            </a:r>
            <a:r>
              <a:rPr lang="en-US" sz="2000" b="1" dirty="0">
                <a:solidFill>
                  <a:srgbClr val="7030A0"/>
                </a:solidFill>
              </a:rPr>
              <a:t>adaptive</a:t>
            </a:r>
            <a:r>
              <a:rPr lang="en-US" sz="2000" dirty="0">
                <a:solidFill>
                  <a:srgbClr val="7030A0"/>
                </a:solidFill>
              </a:rPr>
              <a:t> Gaussian quadrature algorithm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6A207-F0A7-A960-35E9-5EFD44704258}"/>
              </a:ext>
            </a:extLst>
          </p:cNvPr>
          <p:cNvSpPr/>
          <p:nvPr/>
        </p:nvSpPr>
        <p:spPr>
          <a:xfrm>
            <a:off x="2747963" y="3405185"/>
            <a:ext cx="1981200" cy="225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546E5-3DA3-3A1C-0313-DEF11A98298B}"/>
              </a:ext>
            </a:extLst>
          </p:cNvPr>
          <p:cNvSpPr/>
          <p:nvPr/>
        </p:nvSpPr>
        <p:spPr>
          <a:xfrm>
            <a:off x="2747963" y="4126602"/>
            <a:ext cx="1981200" cy="225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/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626C159-6383-2DA4-6E81-759436654BA1}"/>
              </a:ext>
            </a:extLst>
          </p:cNvPr>
          <p:cNvSpPr/>
          <p:nvPr/>
        </p:nvSpPr>
        <p:spPr>
          <a:xfrm>
            <a:off x="2747963" y="1965609"/>
            <a:ext cx="1981200" cy="2251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 animBg="1"/>
      <p:bldP spid="8" grpId="0" animBg="1"/>
      <p:bldP spid="10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blipFill>
                <a:blip r:embed="rId3"/>
                <a:stretch>
                  <a:fillRect l="-1289" r="-28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blipFill>
                <a:blip r:embed="rId4"/>
                <a:stretch>
                  <a:fillRect l="-1479" r="-118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549A64D-707F-127F-DB58-041CBC80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F7165-9834-4560-BF69-E50F4936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/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/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/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/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/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4826049-4714-E5A1-3DEA-3F4901F9DC07}"/>
              </a:ext>
            </a:extLst>
          </p:cNvPr>
          <p:cNvSpPr txBox="1"/>
          <p:nvPr/>
        </p:nvSpPr>
        <p:spPr>
          <a:xfrm>
            <a:off x="6688385" y="23047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Angle Sum Identity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CA8C4-2AF8-A879-9FEF-6D99F518BB2B}"/>
              </a:ext>
            </a:extLst>
          </p:cNvPr>
          <p:cNvSpPr txBox="1"/>
          <p:nvPr/>
        </p:nvSpPr>
        <p:spPr>
          <a:xfrm>
            <a:off x="6694943" y="32444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Collect like terms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394DC-D454-DFDE-3D25-C2F710B37AC1}"/>
              </a:ext>
            </a:extLst>
          </p:cNvPr>
          <p:cNvSpPr/>
          <p:nvPr/>
        </p:nvSpPr>
        <p:spPr>
          <a:xfrm>
            <a:off x="3278981" y="3602567"/>
            <a:ext cx="1102866" cy="6279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D8C6B9-C422-2265-A005-57FF9FEECECC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>
            <a:off x="3830414" y="3602567"/>
            <a:ext cx="3335238" cy="913672"/>
          </a:xfrm>
          <a:prstGeom prst="bentConnector4">
            <a:avLst>
              <a:gd name="adj1" fmla="val 14317"/>
              <a:gd name="adj2" fmla="val 12502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A1650A-3A5D-C6BB-F4F7-BACB542AD436}"/>
              </a:ext>
            </a:extLst>
          </p:cNvPr>
          <p:cNvSpPr/>
          <p:nvPr/>
        </p:nvSpPr>
        <p:spPr>
          <a:xfrm>
            <a:off x="3345656" y="4641681"/>
            <a:ext cx="1226344" cy="3031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093EF86-7984-3B0C-3875-2E8F4EF58FA3}"/>
              </a:ext>
            </a:extLst>
          </p:cNvPr>
          <p:cNvCxnSpPr>
            <a:cxnSpLocks/>
            <a:stCxn id="6" idx="1"/>
            <a:endCxn id="31" idx="0"/>
          </p:cNvCxnSpPr>
          <p:nvPr/>
        </p:nvCxnSpPr>
        <p:spPr>
          <a:xfrm rot="10800000">
            <a:off x="3958828" y="4641681"/>
            <a:ext cx="2793340" cy="1047216"/>
          </a:xfrm>
          <a:prstGeom prst="bentConnector4">
            <a:avLst>
              <a:gd name="adj1" fmla="val 11387"/>
              <a:gd name="adj2" fmla="val 1275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7B934D-66EC-4AEE-88B9-992E4739EF33}"/>
              </a:ext>
            </a:extLst>
          </p:cNvPr>
          <p:cNvGrpSpPr/>
          <p:nvPr/>
        </p:nvGrpSpPr>
        <p:grpSpPr>
          <a:xfrm>
            <a:off x="6688384" y="3858526"/>
            <a:ext cx="2057400" cy="946093"/>
            <a:chOff x="6688384" y="3858526"/>
            <a:chExt cx="2057400" cy="94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blipFill>
                  <a:blip r:embed="rId10"/>
                  <a:stretch>
                    <a:fillRect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7B3C97-E19B-E313-B94A-EE23B8B5A1CD}"/>
                </a:ext>
              </a:extLst>
            </p:cNvPr>
            <p:cNvSpPr txBox="1"/>
            <p:nvPr/>
          </p:nvSpPr>
          <p:spPr>
            <a:xfrm>
              <a:off x="6688384" y="385852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Multiply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6" grpId="0"/>
      <p:bldP spid="17" grpId="0"/>
      <p:bldP spid="18" grpId="0"/>
      <p:bldP spid="7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47" y="2689684"/>
            <a:ext cx="5180952" cy="3666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E8491-E983-4DDC-9353-C08AAC88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9350C-D44C-4FCD-9A2E-AF2C5FE90ED8}"/>
              </a:ext>
            </a:extLst>
          </p:cNvPr>
          <p:cNvCxnSpPr/>
          <p:nvPr/>
        </p:nvCxnSpPr>
        <p:spPr>
          <a:xfrm>
            <a:off x="5420032" y="3569110"/>
            <a:ext cx="0" cy="245560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9732A24A-8783-4A98-9EFD-03D6D38EDB13}"/>
              </a:ext>
            </a:extLst>
          </p:cNvPr>
          <p:cNvSpPr/>
          <p:nvPr/>
        </p:nvSpPr>
        <p:spPr>
          <a:xfrm rot="956856">
            <a:off x="5622326" y="5780027"/>
            <a:ext cx="398436" cy="636014"/>
          </a:xfrm>
          <a:prstGeom prst="curvedLeftArrow">
            <a:avLst>
              <a:gd name="adj1" fmla="val 25000"/>
              <a:gd name="adj2" fmla="val 50000"/>
              <a:gd name="adj3" fmla="val 405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EBAE615-7513-39AB-7124-E0133EA3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1211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4" y="1232542"/>
            <a:ext cx="6428571" cy="5123809"/>
          </a:xfrm>
          <a:prstGeom prst="rect">
            <a:avLst/>
          </a:prstGeom>
        </p:spPr>
      </p:pic>
      <p:sp>
        <p:nvSpPr>
          <p:cNvPr id="19" name="Speech Bubble: Rectangle with Corners Rounded 18"/>
          <p:cNvSpPr/>
          <p:nvPr/>
        </p:nvSpPr>
        <p:spPr>
          <a:xfrm>
            <a:off x="5319178" y="4039008"/>
            <a:ext cx="1071102" cy="905286"/>
          </a:xfrm>
          <a:prstGeom prst="wedgeRoundRectCallout">
            <a:avLst>
              <a:gd name="adj1" fmla="val -79267"/>
              <a:gd name="adj2" fmla="val -2219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That square!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5AF30-BCD1-4982-B99A-33DFACF56B94}"/>
              </a:ext>
            </a:extLst>
          </p:cNvPr>
          <p:cNvSpPr/>
          <p:nvPr/>
        </p:nvSpPr>
        <p:spPr>
          <a:xfrm>
            <a:off x="2130426" y="2234381"/>
            <a:ext cx="2863850" cy="2874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92EB0-9E64-48D4-99C6-A6C29FC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B9ECF-1ADD-4EE3-B746-5541DBE9EC6B}"/>
              </a:ext>
            </a:extLst>
          </p:cNvPr>
          <p:cNvSpPr/>
          <p:nvPr/>
        </p:nvSpPr>
        <p:spPr>
          <a:xfrm>
            <a:off x="4964779" y="530941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E007-22A7-4DD0-B319-73551A8CD125}"/>
              </a:ext>
            </a:extLst>
          </p:cNvPr>
          <p:cNvSpPr/>
          <p:nvPr/>
        </p:nvSpPr>
        <p:spPr>
          <a:xfrm>
            <a:off x="6658385" y="307914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75F3A7D-5AB3-4AC4-9328-3F82D5B9FA76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5400000" flipH="1" flipV="1">
            <a:off x="4968319" y="4062778"/>
            <a:ext cx="2230270" cy="1693606"/>
          </a:xfrm>
          <a:prstGeom prst="bentConnector3">
            <a:avLst>
              <a:gd name="adj1" fmla="val -102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8BC6FB97-98CB-9870-4FB4-980B9FDE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15083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0" y="1468581"/>
            <a:ext cx="4838095" cy="452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BCA08-34E3-4C73-8764-4537783A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04D73-407D-44D6-812C-1B05FAE73627}"/>
              </a:ext>
            </a:extLst>
          </p:cNvPr>
          <p:cNvSpPr/>
          <p:nvPr/>
        </p:nvSpPr>
        <p:spPr>
          <a:xfrm>
            <a:off x="3163529" y="4881715"/>
            <a:ext cx="3229897" cy="93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9ED14-59BC-444C-AB44-5D16AE46DC13}"/>
              </a:ext>
            </a:extLst>
          </p:cNvPr>
          <p:cNvSpPr/>
          <p:nvPr/>
        </p:nvSpPr>
        <p:spPr>
          <a:xfrm>
            <a:off x="2256503" y="2883309"/>
            <a:ext cx="4838095" cy="2957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354165-D537-E9F0-807A-724CAA18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4197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4ACD67-8F73-4E8F-8AA2-FD5FAB23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6" y="2827678"/>
            <a:ext cx="4638675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9E170-01ED-4027-8210-FD40113F39D9}"/>
              </a:ext>
            </a:extLst>
          </p:cNvPr>
          <p:cNvSpPr txBox="1"/>
          <p:nvPr/>
        </p:nvSpPr>
        <p:spPr>
          <a:xfrm>
            <a:off x="4756355" y="3179312"/>
            <a:ext cx="351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integral (the area under the curve) of a probability distribution function (PDF) indicates the probability an observation will fall within that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5B07E-B446-4808-8881-35D689C4B00C}"/>
              </a:ext>
            </a:extLst>
          </p:cNvPr>
          <p:cNvCxnSpPr/>
          <p:nvPr/>
        </p:nvCxnSpPr>
        <p:spPr>
          <a:xfrm>
            <a:off x="2626702" y="4311746"/>
            <a:ext cx="970671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784AE7-9CFB-4E16-BAE4-5E41A3B768A5}"/>
              </a:ext>
            </a:extLst>
          </p:cNvPr>
          <p:cNvSpPr txBox="1"/>
          <p:nvPr/>
        </p:nvSpPr>
        <p:spPr>
          <a:xfrm>
            <a:off x="1186119" y="5869438"/>
            <a:ext cx="67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we have a </a:t>
            </a:r>
            <a:r>
              <a:rPr lang="en-US" b="1" dirty="0"/>
              <a:t>standard normal </a:t>
            </a:r>
            <a:r>
              <a:rPr lang="en-US" dirty="0"/>
              <a:t>distribution for this problem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7E4F0F-2879-4801-BFAB-282A7D3C604C}"/>
              </a:ext>
            </a:extLst>
          </p:cNvPr>
          <p:cNvCxnSpPr>
            <a:cxnSpLocks/>
          </p:cNvCxnSpPr>
          <p:nvPr/>
        </p:nvCxnSpPr>
        <p:spPr>
          <a:xfrm flipV="1">
            <a:off x="3112037" y="3594296"/>
            <a:ext cx="1563202" cy="717451"/>
          </a:xfrm>
          <a:prstGeom prst="bentConnector3">
            <a:avLst>
              <a:gd name="adj1" fmla="val 75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60EF41-9C92-2DE0-2210-BCF2DEB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41" y="2265130"/>
            <a:ext cx="5264066" cy="2382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/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/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Using the scipy quadrature function, estimate the area under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standard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curve</a:t>
                </a:r>
              </a:p>
              <a:p>
                <a:pPr algn="ctr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blipFill>
                <a:blip r:embed="rId4"/>
                <a:stretch>
                  <a:fillRect t="-3046" r="-88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11311B-ABB5-4B08-9563-E06B19A6DAF8}"/>
              </a:ext>
            </a:extLst>
          </p:cNvPr>
          <p:cNvSpPr txBox="1"/>
          <p:nvPr/>
        </p:nvSpPr>
        <p:spPr>
          <a:xfrm>
            <a:off x="258302" y="4520318"/>
            <a:ext cx="320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area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the mean?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5344082" y="236685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732748" y="306174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8B5A1-B276-7B98-132F-A0BA2B5C8B1B}"/>
              </a:ext>
            </a:extLst>
          </p:cNvPr>
          <p:cNvGrpSpPr/>
          <p:nvPr/>
        </p:nvGrpSpPr>
        <p:grpSpPr>
          <a:xfrm>
            <a:off x="7192467" y="377496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0E065-A8BF-6FBF-75A7-233B5D5FD6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A0E349-EBAB-4502-98BD-DA714F72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758F6-09F5-874B-FBE4-4B9F50A5D42B}"/>
              </a:ext>
            </a:extLst>
          </p:cNvPr>
          <p:cNvGrpSpPr/>
          <p:nvPr/>
        </p:nvGrpSpPr>
        <p:grpSpPr>
          <a:xfrm>
            <a:off x="7475895" y="43035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5095F3-6EB4-8A17-80BE-47FC91DEC5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BB2C22-A1C2-C825-3252-7E3C0A288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/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a standard normal distribution,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8A28E-DDA8-474E-893B-833E32363BD8}"/>
              </a:ext>
            </a:extLst>
          </p:cNvPr>
          <p:cNvCxnSpPr/>
          <p:nvPr/>
        </p:nvCxnSpPr>
        <p:spPr>
          <a:xfrm flipV="1">
            <a:off x="4289631" y="3318387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CEE225-40E0-4688-8082-00A8F02F6E7D}"/>
              </a:ext>
            </a:extLst>
          </p:cNvPr>
          <p:cNvCxnSpPr/>
          <p:nvPr/>
        </p:nvCxnSpPr>
        <p:spPr>
          <a:xfrm flipV="1">
            <a:off x="5879998" y="3318386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FC9A-CBC5-4C51-88CD-EA22DF5171FA}"/>
              </a:ext>
            </a:extLst>
          </p:cNvPr>
          <p:cNvSpPr/>
          <p:nvPr/>
        </p:nvSpPr>
        <p:spPr>
          <a:xfrm>
            <a:off x="4422324" y="5574890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CCF2E3-8F13-4C5D-8313-12827D783644}"/>
              </a:ext>
            </a:extLst>
          </p:cNvPr>
          <p:cNvSpPr/>
          <p:nvPr/>
        </p:nvSpPr>
        <p:spPr>
          <a:xfrm>
            <a:off x="5253235" y="5574889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246B34-E1A9-4DFB-1B13-051D76039B7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46A-3973-4DF3-C2B5-DA4D7F23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2"/>
          <a:stretch/>
        </p:blipFill>
        <p:spPr>
          <a:xfrm>
            <a:off x="3124556" y="2865550"/>
            <a:ext cx="5122421" cy="2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Dirichlet's Pathological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Dirichlet function is defined as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for Python (</a:t>
                </a:r>
                <a:r>
                  <a:rPr lang="en-US" sz="2400" dirty="0">
                    <a:hlinkClick r:id="rId2"/>
                  </a:rPr>
                  <a:t>https://mpmath.org/doc/current</a:t>
                </a:r>
                <a:r>
                  <a:rPr lang="en-US" sz="2400" dirty="0"/>
                  <a:t>) to calculate and display the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Functions like </a:t>
                </a:r>
                <a:r>
                  <a:rPr lang="en-US" sz="2400" b="1" dirty="0" err="1"/>
                  <a:t>mpmath.power</a:t>
                </a:r>
                <a:r>
                  <a:rPr lang="en-US" sz="2400" b="1" dirty="0"/>
                  <a:t>()</a:t>
                </a:r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mpmath.cos</a:t>
                </a:r>
                <a:r>
                  <a:rPr lang="en-US" sz="2400" b="1" dirty="0"/>
                  <a:t>()</a:t>
                </a:r>
                <a:r>
                  <a:rPr lang="en-US" sz="2400" dirty="0"/>
                  <a:t>, and the </a:t>
                </a:r>
                <a:r>
                  <a:rPr lang="en-US" sz="2400" b="1" dirty="0" err="1"/>
                  <a:t>mpmath.factorial</a:t>
                </a:r>
                <a:r>
                  <a:rPr lang="en-US" sz="2400" b="1" dirty="0"/>
                  <a:t>()</a:t>
                </a:r>
                <a:r>
                  <a:rPr lang="en-US" sz="2400" dirty="0"/>
                  <a:t> functions, along with the </a:t>
                </a:r>
                <a:r>
                  <a:rPr lang="en-US" sz="2400" b="1" dirty="0" err="1"/>
                  <a:t>mpmath.pi</a:t>
                </a:r>
                <a:r>
                  <a:rPr lang="en-US" sz="2400" dirty="0"/>
                  <a:t> constant, will handle large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</a:t>
                </a:r>
                <a:r>
                  <a:rPr lang="en-US" sz="2400" dirty="0" err="1"/>
                  <a:t>videoes</a:t>
                </a:r>
                <a:r>
                  <a:rPr lang="en-US" sz="2400" dirty="0"/>
                  <a:t> on the Dirichlet function, such as </a:t>
                </a:r>
                <a:r>
                  <a:rPr lang="en-US" sz="2400" dirty="0">
                    <a:hlinkClick r:id="rId3"/>
                  </a:rPr>
                  <a:t>https://www.youtube.com/watch?v=LeGWPuRdetM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75E5A-9727-6D60-AAA3-73B288B1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22" y="1605519"/>
            <a:ext cx="6270680" cy="5033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D7C43-772A-11F2-877C-9B239775E4CF}"/>
              </a:ext>
            </a:extLst>
          </p:cNvPr>
          <p:cNvGrpSpPr/>
          <p:nvPr/>
        </p:nvGrpSpPr>
        <p:grpSpPr>
          <a:xfrm>
            <a:off x="3727846" y="21496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E20CD0-34F7-BFE7-67B2-4AE7512E6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9DD142-D395-D9A5-D3E1-B9B3E5215D6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9C691-7B1F-FB12-0F40-68DC5B4A75DE}"/>
              </a:ext>
            </a:extLst>
          </p:cNvPr>
          <p:cNvGrpSpPr/>
          <p:nvPr/>
        </p:nvGrpSpPr>
        <p:grpSpPr>
          <a:xfrm>
            <a:off x="4841563" y="3097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0BCBC-7651-B510-C21F-E70122C51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7802F-E972-45A7-B8F8-AE65BABC27B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C1D3A-395A-98AD-0DBC-A80CFFF7907C}"/>
              </a:ext>
            </a:extLst>
          </p:cNvPr>
          <p:cNvGrpSpPr/>
          <p:nvPr/>
        </p:nvGrpSpPr>
        <p:grpSpPr>
          <a:xfrm>
            <a:off x="4809668" y="574964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20C0D2-B886-50AB-7AA2-C42643597BF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E4FBAB-A54B-AE76-246C-6B592196B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6DFCB1-A9D0-A697-5384-DDC503A5BC12}"/>
              </a:ext>
            </a:extLst>
          </p:cNvPr>
          <p:cNvGrpSpPr/>
          <p:nvPr/>
        </p:nvGrpSpPr>
        <p:grpSpPr>
          <a:xfrm>
            <a:off x="4400897" y="3678500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2B58D-AE0E-54CD-B877-E7F78CD000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66CDF3-330F-3050-6C30-82DBAAD62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B95AC6-84E1-AEB4-3033-9B1CA2FBB6F4}"/>
              </a:ext>
            </a:extLst>
          </p:cNvPr>
          <p:cNvGrpSpPr/>
          <p:nvPr/>
        </p:nvGrpSpPr>
        <p:grpSpPr>
          <a:xfrm>
            <a:off x="3015582" y="3853445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57A8EA-7765-54C6-FC0B-ABFBA887CDC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A34F48-15BD-8E49-2811-550471F8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0DBB0F-569F-5537-EF23-DB326B94B78C}"/>
              </a:ext>
            </a:extLst>
          </p:cNvPr>
          <p:cNvGrpSpPr/>
          <p:nvPr/>
        </p:nvGrpSpPr>
        <p:grpSpPr>
          <a:xfrm>
            <a:off x="3466845" y="4794109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3D942-3EF3-DE63-101B-975BD53BE20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53CFF2-B329-0C5D-1B83-68A87EDB0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321FA8-81F2-24F5-0DF6-08846E3A8855}"/>
              </a:ext>
            </a:extLst>
          </p:cNvPr>
          <p:cNvGrpSpPr/>
          <p:nvPr/>
        </p:nvGrpSpPr>
        <p:grpSpPr>
          <a:xfrm>
            <a:off x="5122895" y="593607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1CE98C-94C7-728E-38F6-6C982F64A7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7F7E37-2AA2-EAB8-E940-6FE0F57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82EA20-32FC-9A21-CB67-0E2C2BBBB312}"/>
              </a:ext>
            </a:extLst>
          </p:cNvPr>
          <p:cNvGrpSpPr/>
          <p:nvPr/>
        </p:nvGrpSpPr>
        <p:grpSpPr>
          <a:xfrm>
            <a:off x="2915232" y="403534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F3496D-13D8-61DA-262D-9FE59A6C90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28BD05F-4824-3F64-6132-10908115A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D39C5-B845-86FF-784A-A4FADFD192C5}"/>
              </a:ext>
            </a:extLst>
          </p:cNvPr>
          <p:cNvGrpSpPr/>
          <p:nvPr/>
        </p:nvGrpSpPr>
        <p:grpSpPr>
          <a:xfrm>
            <a:off x="5359108" y="630989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B7F11-E71D-2357-F082-519CE307DC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7FEC174-2FE8-74B7-B4D1-6E0A3817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/>
              <p:nvPr/>
            </p:nvSpPr>
            <p:spPr>
              <a:xfrm>
                <a:off x="5479372" y="3902554"/>
                <a:ext cx="3127104" cy="4746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72" y="3902554"/>
                <a:ext cx="3127104" cy="474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DCB1437-5BA2-B268-25B7-D83C61ECF45F}"/>
              </a:ext>
            </a:extLst>
          </p:cNvPr>
          <p:cNvSpPr txBox="1"/>
          <p:nvPr/>
        </p:nvSpPr>
        <p:spPr>
          <a:xfrm>
            <a:off x="4572000" y="4906010"/>
            <a:ext cx="428868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https://mpmath.org/doc/current/general.html#chop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5BF9EC-4EEE-4527-E986-5A9C12B010F8}"/>
              </a:ext>
            </a:extLst>
          </p:cNvPr>
          <p:cNvGrpSpPr/>
          <p:nvPr/>
        </p:nvGrpSpPr>
        <p:grpSpPr>
          <a:xfrm>
            <a:off x="7489664" y="4401051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85CD4-7512-B27D-20DD-4B832DFA26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D2235C-0CCE-23E7-0397-DCA8994CA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539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52C0F-D971-2E29-2D04-287B37FB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3" y="1690689"/>
            <a:ext cx="3052013" cy="167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E3C15-5C99-E62A-AD8F-05E38DD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8" y="3978368"/>
            <a:ext cx="6352381" cy="1914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92D26-42F5-84EB-479D-C1CBEE99E0C7}"/>
              </a:ext>
            </a:extLst>
          </p:cNvPr>
          <p:cNvSpPr/>
          <p:nvPr/>
        </p:nvSpPr>
        <p:spPr>
          <a:xfrm>
            <a:off x="5410200" y="5606322"/>
            <a:ext cx="964406" cy="315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C3CCB-E63E-4B86-E530-69A31098C26A}"/>
              </a:ext>
            </a:extLst>
          </p:cNvPr>
          <p:cNvSpPr/>
          <p:nvPr/>
        </p:nvSpPr>
        <p:spPr>
          <a:xfrm>
            <a:off x="1270117" y="5501390"/>
            <a:ext cx="6352381" cy="47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F72EB-C732-AF51-5A3C-DBA69518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26" y="1790817"/>
            <a:ext cx="6365347" cy="427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BB00D-8AD3-0172-4476-CF80E3A983ED}"/>
              </a:ext>
            </a:extLst>
          </p:cNvPr>
          <p:cNvSpPr txBox="1"/>
          <p:nvPr/>
        </p:nvSpPr>
        <p:spPr>
          <a:xfrm>
            <a:off x="217357" y="2465882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Riemann Integral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68CD3-D3E9-8919-6278-55BA8D7AE040}"/>
              </a:ext>
            </a:extLst>
          </p:cNvPr>
          <p:cNvSpPr txBox="1"/>
          <p:nvPr/>
        </p:nvSpPr>
        <p:spPr>
          <a:xfrm>
            <a:off x="217357" y="4649449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Lebesgue Integral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29EF1-09B2-E49D-E7B3-4AB4C12D6BA1}"/>
              </a:ext>
            </a:extLst>
          </p:cNvPr>
          <p:cNvGrpSpPr/>
          <p:nvPr/>
        </p:nvGrpSpPr>
        <p:grpSpPr>
          <a:xfrm>
            <a:off x="7560738" y="698151"/>
            <a:ext cx="1194455" cy="2471918"/>
            <a:chOff x="7569675" y="595325"/>
            <a:chExt cx="1194455" cy="2471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A218DF-9359-C44C-4147-55704060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086" y="595325"/>
              <a:ext cx="1113633" cy="1574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BD1A3-E8C3-F1D3-3B64-4844545012AD}"/>
                </a:ext>
              </a:extLst>
            </p:cNvPr>
            <p:cNvSpPr txBox="1"/>
            <p:nvPr/>
          </p:nvSpPr>
          <p:spPr>
            <a:xfrm>
              <a:off x="7569675" y="2174691"/>
              <a:ext cx="11944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Henri Lebesgue</a:t>
              </a:r>
            </a:p>
            <a:p>
              <a:pPr algn="ctr"/>
              <a:r>
                <a:rPr lang="en-US" sz="1600" dirty="0"/>
                <a:t>(1875-1941)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B90B31-0504-62CF-AC0C-D584FD926F00}"/>
              </a:ext>
            </a:extLst>
          </p:cNvPr>
          <p:cNvSpPr/>
          <p:nvPr/>
        </p:nvSpPr>
        <p:spPr>
          <a:xfrm>
            <a:off x="217357" y="3859967"/>
            <a:ext cx="7629994" cy="249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/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/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Factor out</a:t>
                </a:r>
                <a14:m>
                  <m:oMath xmlns:m="http://schemas.openxmlformats.org/officeDocument/2006/math">
                    <m:r>
                      <a:rPr lang="en-US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/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762031-DBB1-C4C3-1EBC-70398EACC138}"/>
              </a:ext>
            </a:extLst>
          </p:cNvPr>
          <p:cNvSpPr txBox="1"/>
          <p:nvPr/>
        </p:nvSpPr>
        <p:spPr>
          <a:xfrm>
            <a:off x="6645328" y="2991200"/>
            <a:ext cx="19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Limit of product is product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/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/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Squeeze Theorem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/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65154F-ADD1-E570-E03A-269AA03C1CFE}"/>
              </a:ext>
            </a:extLst>
          </p:cNvPr>
          <p:cNvSpPr/>
          <p:nvPr/>
        </p:nvSpPr>
        <p:spPr>
          <a:xfrm>
            <a:off x="5291528" y="3522689"/>
            <a:ext cx="1296649" cy="785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B526D0-8758-1FC8-045B-174AB124D418}"/>
              </a:ext>
            </a:extLst>
          </p:cNvPr>
          <p:cNvCxnSpPr>
            <a:stCxn id="18" idx="1"/>
            <a:endCxn id="20" idx="2"/>
          </p:cNvCxnSpPr>
          <p:nvPr/>
        </p:nvCxnSpPr>
        <p:spPr>
          <a:xfrm rot="10800000">
            <a:off x="5939853" y="4308225"/>
            <a:ext cx="720528" cy="25895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B895D2-C44C-3979-B43F-DE519E84D25D}"/>
              </a:ext>
            </a:extLst>
          </p:cNvPr>
          <p:cNvCxnSpPr>
            <a:cxnSpLocks/>
          </p:cNvCxnSpPr>
          <p:nvPr/>
        </p:nvCxnSpPr>
        <p:spPr>
          <a:xfrm flipV="1">
            <a:off x="3112534" y="4634750"/>
            <a:ext cx="541583" cy="232347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7E6EB1-6B26-DF3A-D7CB-ACBEDFF761D2}"/>
              </a:ext>
            </a:extLst>
          </p:cNvPr>
          <p:cNvSpPr/>
          <p:nvPr/>
        </p:nvSpPr>
        <p:spPr>
          <a:xfrm>
            <a:off x="1971674" y="2843213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A3F8D-F783-FF50-58C6-9DD6DF480971}"/>
              </a:ext>
            </a:extLst>
          </p:cNvPr>
          <p:cNvSpPr/>
          <p:nvPr/>
        </p:nvSpPr>
        <p:spPr>
          <a:xfrm>
            <a:off x="5426494" y="3835288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1C858AA-798D-D4EF-231D-9B016FD9BD6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16200000" flipV="1">
            <a:off x="3592056" y="1802615"/>
            <a:ext cx="610527" cy="3454820"/>
          </a:xfrm>
          <a:prstGeom prst="bentConnector3">
            <a:avLst>
              <a:gd name="adj1" fmla="val 5247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81984B-1C1E-E0EB-BD99-874E5D4486AA}"/>
              </a:ext>
            </a:extLst>
          </p:cNvPr>
          <p:cNvSpPr/>
          <p:nvPr/>
        </p:nvSpPr>
        <p:spPr>
          <a:xfrm>
            <a:off x="1731364" y="5593186"/>
            <a:ext cx="2330970" cy="714683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6" grpId="0"/>
      <p:bldP spid="8" grpId="0"/>
      <p:bldP spid="17" grpId="0"/>
      <p:bldP spid="18" grpId="0"/>
      <p:bldP spid="19" grpId="0"/>
      <p:bldP spid="20" grpId="0" animBg="1"/>
      <p:bldP spid="20" grpId="1" animBg="1"/>
      <p:bldP spid="3" grpId="0" animBg="1"/>
      <p:bldP spid="3" grpId="1" animBg="1"/>
      <p:bldP spid="5" grpId="0" animBg="1"/>
      <p:bldP spid="5" grpId="1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can numerically estimate a first derivative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Fermat's Difference Quotient </a:t>
                </a:r>
                <a:r>
                  <a:rPr lang="en-US" sz="2400" dirty="0"/>
                  <a:t>and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higher-order derivatives </a:t>
                </a:r>
                <a:r>
                  <a:rPr lang="en-US" sz="2400" dirty="0"/>
                  <a:t>using </a:t>
                </a:r>
                <a:r>
                  <a:rPr lang="en-US" sz="2400" b="1" dirty="0"/>
                  <a:t>Newton's</a:t>
                </a:r>
                <a:r>
                  <a:rPr lang="en-US" sz="2400" dirty="0"/>
                  <a:t> Difference Quotient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Simpson's Rule</a:t>
                </a:r>
                <a:r>
                  <a:rPr lang="en-US" sz="2400" b="1" dirty="0"/>
                  <a:t> </a:t>
                </a:r>
                <a:r>
                  <a:rPr lang="en-US" sz="2400" dirty="0"/>
                  <a:t>provides better estimates for most integrands because it fits a parabola to the top of the interval to better match a curving function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adaptative quadrature </a:t>
                </a:r>
                <a:r>
                  <a:rPr lang="en-US" sz="2400" dirty="0"/>
                  <a:t>approach gains greater accuracy in regions of high rates of change and gains speed across relatively flat regions versus using fixed width intervals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005" t="-1828" r="-1391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 Integration </a:t>
                </a:r>
                <a:r>
                  <a:rPr lang="en-US" sz="2400" dirty="0"/>
                  <a:t>sub-package, with its </a:t>
                </a:r>
                <a:r>
                  <a:rPr lang="en-US" sz="2400" b="1" dirty="0"/>
                  <a:t>quad()</a:t>
                </a:r>
                <a:r>
                  <a:rPr lang="en-US" sz="2400" dirty="0"/>
                  <a:t> function, provides a highly efficient and accurate numerical integrator</a:t>
                </a:r>
              </a:p>
              <a:p>
                <a:r>
                  <a:rPr lang="en-US" sz="2400" dirty="0"/>
                  <a:t>The integral of the PDF for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Normal </a:t>
                </a:r>
                <a:r>
                  <a:rPr lang="en-US" sz="2400" dirty="0"/>
                  <a:t>distribution between -1 to 1 is the same as the probability a random variable will fall within one standard deviation</a:t>
                </a:r>
              </a:p>
              <a:p>
                <a:r>
                  <a:rPr lang="en-US" sz="2400" dirty="0"/>
                  <a:t>Pathological functions like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Dirichlet's</a:t>
                </a:r>
                <a:r>
                  <a:rPr lang="en-US" sz="2400" dirty="0"/>
                  <a:t> demonstrate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continuous </a:t>
                </a:r>
                <a:r>
                  <a:rPr lang="en-US" sz="2400" dirty="0"/>
                  <a:t>property but do have a </a:t>
                </a:r>
                <a:r>
                  <a:rPr lang="en-US" sz="2400" b="1" dirty="0"/>
                  <a:t>Lebesgue</a:t>
                </a:r>
                <a:r>
                  <a:rPr lang="en-US" sz="2400" dirty="0"/>
                  <a:t> </a:t>
                </a:r>
                <a:r>
                  <a:rPr lang="en-US" sz="2400" i="1" dirty="0"/>
                  <a:t>measure</a:t>
                </a: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Weierstrass</a:t>
                </a:r>
                <a:r>
                  <a:rPr lang="en-US" sz="2400" dirty="0"/>
                  <a:t> function is everywhere continuous but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differentiable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  <a:blipFill>
                <a:blip r:embed="rId2"/>
                <a:stretch>
                  <a:fillRect l="-1005" t="-1882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ladder_problem.py </a:t>
                </a:r>
                <a:r>
                  <a:rPr lang="en-US" sz="2400" dirty="0"/>
                  <a:t>that uses SciPy to calculate and display the maximum ladder length possible that will fit around the corner depicted on the next slide</a:t>
                </a:r>
              </a:p>
              <a:p>
                <a:r>
                  <a:rPr lang="en-US" sz="2400" dirty="0"/>
                  <a:t>Additionally, using pyplot, graph the function describing the maximal ladder length as a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(see following diagram)</a:t>
                </a:r>
              </a:p>
              <a:p>
                <a:r>
                  <a:rPr lang="en-US" sz="2400" dirty="0"/>
                  <a:t>Finally, plot the point where this function has a zero rate of change</a:t>
                </a:r>
              </a:p>
              <a:p>
                <a:r>
                  <a:rPr lang="en-US" sz="2400" dirty="0"/>
                  <a:t>Upload your solution to the BNL QIS101 SharePoint site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0E012-79B7-7E23-7ACE-7F9F086014AB}"/>
              </a:ext>
            </a:extLst>
          </p:cNvPr>
          <p:cNvCxnSpPr>
            <a:cxnSpLocks/>
          </p:cNvCxnSpPr>
          <p:nvPr/>
        </p:nvCxnSpPr>
        <p:spPr>
          <a:xfrm>
            <a:off x="1367942" y="3818876"/>
            <a:ext cx="250058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5E4A59-39AD-DE2E-676C-6223EC06B569}"/>
              </a:ext>
            </a:extLst>
          </p:cNvPr>
          <p:cNvCxnSpPr>
            <a:cxnSpLocks/>
          </p:cNvCxnSpPr>
          <p:nvPr/>
        </p:nvCxnSpPr>
        <p:spPr>
          <a:xfrm flipV="1">
            <a:off x="1367942" y="4834128"/>
            <a:ext cx="3299156" cy="4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B9B8E8-FDA6-ED5A-7788-7B27D5E60275}"/>
              </a:ext>
            </a:extLst>
          </p:cNvPr>
          <p:cNvCxnSpPr>
            <a:cxnSpLocks/>
          </p:cNvCxnSpPr>
          <p:nvPr/>
        </p:nvCxnSpPr>
        <p:spPr>
          <a:xfrm>
            <a:off x="3868522" y="1880007"/>
            <a:ext cx="0" cy="1953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ACA60-CA04-F2FE-84DE-06EFBF615126}"/>
              </a:ext>
            </a:extLst>
          </p:cNvPr>
          <p:cNvCxnSpPr>
            <a:cxnSpLocks/>
          </p:cNvCxnSpPr>
          <p:nvPr/>
        </p:nvCxnSpPr>
        <p:spPr>
          <a:xfrm>
            <a:off x="4659781" y="1887322"/>
            <a:ext cx="0" cy="2954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0503C-5918-ECE2-3FB3-DCCBDCEB71BF}"/>
              </a:ext>
            </a:extLst>
          </p:cNvPr>
          <p:cNvCxnSpPr>
            <a:cxnSpLocks/>
          </p:cNvCxnSpPr>
          <p:nvPr/>
        </p:nvCxnSpPr>
        <p:spPr>
          <a:xfrm flipV="1">
            <a:off x="2852928" y="3041296"/>
            <a:ext cx="1806853" cy="1800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A96D-453D-73EE-D1B0-D5AFDD86E960}"/>
              </a:ext>
            </a:extLst>
          </p:cNvPr>
          <p:cNvCxnSpPr/>
          <p:nvPr/>
        </p:nvCxnSpPr>
        <p:spPr>
          <a:xfrm>
            <a:off x="1675181" y="3833165"/>
            <a:ext cx="0" cy="10009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/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blipFill>
                <a:blip r:embed="rId2"/>
                <a:stretch>
                  <a:fillRect l="-6040" r="-53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BEA0BD-AFE3-7384-FCE0-9EA37B603B8D}"/>
              </a:ext>
            </a:extLst>
          </p:cNvPr>
          <p:cNvCxnSpPr>
            <a:cxnSpLocks/>
          </p:cNvCxnSpPr>
          <p:nvPr/>
        </p:nvCxnSpPr>
        <p:spPr>
          <a:xfrm flipH="1">
            <a:off x="3881933" y="2038505"/>
            <a:ext cx="7778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/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blipFill>
                <a:blip r:embed="rId3"/>
                <a:stretch>
                  <a:fillRect l="-5333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6B9792A-6672-03A5-4464-02EF3D61F274}"/>
              </a:ext>
            </a:extLst>
          </p:cNvPr>
          <p:cNvSpPr txBox="1"/>
          <p:nvPr/>
        </p:nvSpPr>
        <p:spPr>
          <a:xfrm>
            <a:off x="5361730" y="1602093"/>
            <a:ext cx="268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is the </a:t>
            </a:r>
            <a:r>
              <a:rPr lang="en-US" b="1" i="1" dirty="0">
                <a:solidFill>
                  <a:srgbClr val="FF0000"/>
                </a:solidFill>
              </a:rPr>
              <a:t>maximum</a:t>
            </a:r>
            <a:r>
              <a:rPr lang="en-US" i="1" dirty="0"/>
              <a:t> length straight ladder than can fit around this corner?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1EC208-D515-B544-95C8-AAED2ACADBE3}"/>
              </a:ext>
            </a:extLst>
          </p:cNvPr>
          <p:cNvGrpSpPr/>
          <p:nvPr/>
        </p:nvGrpSpPr>
        <p:grpSpPr>
          <a:xfrm>
            <a:off x="3633162" y="3574879"/>
            <a:ext cx="228600" cy="230984"/>
            <a:chOff x="3633162" y="3574879"/>
            <a:chExt cx="228600" cy="23098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D6D2E7-2664-AF0E-EDBF-DE118A5592B5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C7953-D2C2-A9F2-0DC2-E52BAE924DA0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7958A-DE19-AD98-BAD5-49AEED0C0FBC}"/>
              </a:ext>
            </a:extLst>
          </p:cNvPr>
          <p:cNvGrpSpPr/>
          <p:nvPr/>
        </p:nvGrpSpPr>
        <p:grpSpPr>
          <a:xfrm>
            <a:off x="4414341" y="4588680"/>
            <a:ext cx="228600" cy="230984"/>
            <a:chOff x="3633162" y="3574879"/>
            <a:chExt cx="228600" cy="2309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215979-D298-53EF-7A2B-9369AB15E861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DE14A0-8D35-0BCA-241C-82BF85D0AFB3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1423C9-BEAA-084A-2A61-411E62CE1D9E}"/>
              </a:ext>
            </a:extLst>
          </p:cNvPr>
          <p:cNvSpPr txBox="1"/>
          <p:nvPr/>
        </p:nvSpPr>
        <p:spPr>
          <a:xfrm>
            <a:off x="5650679" y="3144488"/>
            <a:ext cx="2107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the ladder must maintain a </a:t>
            </a:r>
            <a:r>
              <a:rPr lang="en-US" b="1" i="1" dirty="0">
                <a:solidFill>
                  <a:srgbClr val="7030A0"/>
                </a:solidFill>
              </a:rPr>
              <a:t>constant</a:t>
            </a:r>
            <a:r>
              <a:rPr lang="en-US" dirty="0"/>
              <a:t> length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8778B9-5BFC-E046-E151-A107EDFD5973}"/>
              </a:ext>
            </a:extLst>
          </p:cNvPr>
          <p:cNvSpPr/>
          <p:nvPr/>
        </p:nvSpPr>
        <p:spPr>
          <a:xfrm>
            <a:off x="2839537" y="4542841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/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archimedes_spiral.py </a:t>
                </a:r>
                <a:r>
                  <a:rPr lang="en-US" sz="2400" dirty="0"/>
                  <a:t>that uses SciPy to calculate and display the arc length of an Archimedes Spiral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as it rotates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Using pyplot, graph that entire spiral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eulers_constant.py</a:t>
                </a:r>
                <a:r>
                  <a:rPr lang="en-US" sz="2400" dirty="0"/>
                  <a:t> that uses SciPy to numerically estimate Euler's Constant: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r>
                  <a:rPr lang="en-US" sz="2400" dirty="0"/>
                  <a:t>Then use pyplot to superimpose a line graph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on top of a step plot of the first 50 Harmonic Numbers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Central Difference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/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43C9FE"/>
                            </a:solidFill>
                          </a:ln>
                          <a:solidFill>
                            <a:srgbClr val="43C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43C9FE"/>
                    </a:solidFill>
                  </a:ln>
                  <a:solidFill>
                    <a:srgbClr val="43C9FE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/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5FF92A"/>
                            </a:solidFill>
                          </a:ln>
                          <a:solidFill>
                            <a:srgbClr val="5FF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5FF92A"/>
                    </a:solidFill>
                  </a:ln>
                  <a:solidFill>
                    <a:srgbClr val="5FF92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/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9182F7C-0763-9195-73A0-2F7D97CA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365" y="1502202"/>
            <a:ext cx="4552176" cy="3124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/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/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45EE6C-69D5-4553-BDB4-E081BEDCCCC5}"/>
              </a:ext>
            </a:extLst>
          </p:cNvPr>
          <p:cNvSpPr/>
          <p:nvPr/>
        </p:nvSpPr>
        <p:spPr>
          <a:xfrm>
            <a:off x="5335507" y="2045197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B0CD8C-29CF-64BB-9676-897F429238B9}"/>
              </a:ext>
            </a:extLst>
          </p:cNvPr>
          <p:cNvSpPr/>
          <p:nvPr/>
        </p:nvSpPr>
        <p:spPr>
          <a:xfrm>
            <a:off x="6304300" y="1966102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D8F9D-5A5B-C065-6911-E35BFDE522B9}"/>
              </a:ext>
            </a:extLst>
          </p:cNvPr>
          <p:cNvSpPr txBox="1"/>
          <p:nvPr/>
        </p:nvSpPr>
        <p:spPr>
          <a:xfrm>
            <a:off x="5335507" y="4765651"/>
            <a:ext cx="273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Difference Formula</a:t>
            </a:r>
            <a:r>
              <a:rPr lang="en-US" dirty="0"/>
              <a:t> is the </a:t>
            </a:r>
            <a:r>
              <a:rPr lang="en-US" i="1" dirty="0"/>
              <a:t>mean</a:t>
            </a:r>
            <a:r>
              <a:rPr lang="en-US" dirty="0"/>
              <a:t> of both slopes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/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can estimate the 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>
                    <a:solidFill>
                      <a:srgbClr val="FF0000"/>
                    </a:solidFill>
                  </a:rPr>
                  <a:t> needing to evaluate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F485E-14C0-60EC-D51D-E43E982B795F}"/>
              </a:ext>
            </a:extLst>
          </p:cNvPr>
          <p:cNvCxnSpPr/>
          <p:nvPr/>
        </p:nvCxnSpPr>
        <p:spPr>
          <a:xfrm flipV="1">
            <a:off x="1109272" y="476565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0B9AE7-DAA4-91B9-FAC8-8B7586FA4C63}"/>
              </a:ext>
            </a:extLst>
          </p:cNvPr>
          <p:cNvCxnSpPr/>
          <p:nvPr/>
        </p:nvCxnSpPr>
        <p:spPr>
          <a:xfrm flipV="1">
            <a:off x="4369632" y="475693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/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1" grpId="0" animBg="1"/>
      <p:bldP spid="12" grpId="0" animBg="1"/>
      <p:bldP spid="13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E45D32-A7B1-15D4-119C-5BBE5F62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57" y="1881381"/>
            <a:ext cx="6914286" cy="3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FB2AFF-E848-07D2-2078-704F66206D76}"/>
              </a:ext>
            </a:extLst>
          </p:cNvPr>
          <p:cNvGrpSpPr/>
          <p:nvPr/>
        </p:nvGrpSpPr>
        <p:grpSpPr>
          <a:xfrm>
            <a:off x="3013658" y="20718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6C2BD6-E893-2BAB-AC7A-A0260E688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FC2DDF-8900-3B98-07BE-8B9CCB373F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ADF0E-A2FA-572F-D473-DC1A2E7C3993}"/>
              </a:ext>
            </a:extLst>
          </p:cNvPr>
          <p:cNvGrpSpPr/>
          <p:nvPr/>
        </p:nvGrpSpPr>
        <p:grpSpPr>
          <a:xfrm>
            <a:off x="3074799" y="293735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489DEE-9983-B87E-B068-35FFF05A5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44CA72-7D88-A1D2-EA04-693408E497E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14503-7C3E-89FC-8ABE-DC5FA0010383}"/>
              </a:ext>
            </a:extLst>
          </p:cNvPr>
          <p:cNvSpPr/>
          <p:nvPr/>
        </p:nvSpPr>
        <p:spPr>
          <a:xfrm>
            <a:off x="1955378" y="1934095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622B1-7961-8FF7-170F-D3308A3EEE90}"/>
              </a:ext>
            </a:extLst>
          </p:cNvPr>
          <p:cNvSpPr/>
          <p:nvPr/>
        </p:nvSpPr>
        <p:spPr>
          <a:xfrm>
            <a:off x="3991378" y="1936258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/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blipFill>
                <a:blip r:embed="rId3"/>
                <a:stretch>
                  <a:fillRect l="-951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0F1B11D-E596-B581-C8A7-2054A6B6946A}"/>
              </a:ext>
            </a:extLst>
          </p:cNvPr>
          <p:cNvGrpSpPr/>
          <p:nvPr/>
        </p:nvGrpSpPr>
        <p:grpSpPr>
          <a:xfrm>
            <a:off x="4100909" y="38062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4B94C5-17D8-B70D-AC69-E5898BBFDB8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197D0-FFF5-111E-1DE7-32E7E365D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1ED4EA-EC8C-FC36-EA5B-4368EABF3208}"/>
              </a:ext>
            </a:extLst>
          </p:cNvPr>
          <p:cNvGrpSpPr/>
          <p:nvPr/>
        </p:nvGrpSpPr>
        <p:grpSpPr>
          <a:xfrm>
            <a:off x="4974629" y="466749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2023F6-C2FD-D263-394C-EA14E5E6AB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197CAC-743C-830E-FF9D-C52BDEC9B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87358-F983-D315-4F9A-AF19201C7004}"/>
              </a:ext>
            </a:extLst>
          </p:cNvPr>
          <p:cNvSpPr/>
          <p:nvPr/>
        </p:nvSpPr>
        <p:spPr>
          <a:xfrm>
            <a:off x="4364831" y="4723346"/>
            <a:ext cx="325393" cy="23040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/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" grpId="0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A61668-5183-F0F6-C314-4FA21F24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5" y="1871857"/>
            <a:ext cx="7123809" cy="31142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F184B23-AC07-7783-52ED-CC0CFCF0A904}"/>
              </a:ext>
            </a:extLst>
          </p:cNvPr>
          <p:cNvGrpSpPr/>
          <p:nvPr/>
        </p:nvGrpSpPr>
        <p:grpSpPr>
          <a:xfrm>
            <a:off x="3420417" y="217179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017562-F5EF-EBCF-0ACE-3B65A89FA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ECB12F-8DA7-1557-A28C-857F059F8A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5432E3-7AC7-7E7F-0798-4EE85773D5EE}"/>
              </a:ext>
            </a:extLst>
          </p:cNvPr>
          <p:cNvGrpSpPr/>
          <p:nvPr/>
        </p:nvGrpSpPr>
        <p:grpSpPr>
          <a:xfrm>
            <a:off x="2527328" y="248466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C68CE7C-962F-4947-0394-9DC9C6A28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0297B-9574-DC3F-9402-6C9AC60FA5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0711F6-D1F8-F816-F590-EC45AE14AF33}"/>
              </a:ext>
            </a:extLst>
          </p:cNvPr>
          <p:cNvGrpSpPr/>
          <p:nvPr/>
        </p:nvGrpSpPr>
        <p:grpSpPr>
          <a:xfrm>
            <a:off x="6493992" y="29195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859824-825A-29D9-5122-B2EC53B86F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96D4D00-E5A2-CD0B-6533-2745A3317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B0FC1A-D870-939B-28F4-018F639B1E89}"/>
              </a:ext>
            </a:extLst>
          </p:cNvPr>
          <p:cNvGrpSpPr/>
          <p:nvPr/>
        </p:nvGrpSpPr>
        <p:grpSpPr>
          <a:xfrm>
            <a:off x="3958201" y="3138036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51679-6AA0-FC38-6EC3-62487B7A95F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6D1C6FA-53A5-6C1F-50C5-B675F42A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28ACE7-9B14-20F1-0C59-81553B859A35}"/>
              </a:ext>
            </a:extLst>
          </p:cNvPr>
          <p:cNvGrpSpPr/>
          <p:nvPr/>
        </p:nvGrpSpPr>
        <p:grpSpPr>
          <a:xfrm>
            <a:off x="6253150" y="3572289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DEC43F-64A5-64AE-0698-B81C14891E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B9D28D-4593-FF2A-9F1A-E6600C322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2A3507-7D22-B3D7-F21B-97291C41D3D8}"/>
              </a:ext>
            </a:extLst>
          </p:cNvPr>
          <p:cNvGrpSpPr/>
          <p:nvPr/>
        </p:nvGrpSpPr>
        <p:grpSpPr>
          <a:xfrm>
            <a:off x="7766280" y="40108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877FF8-0791-A14C-7C3A-2D564EC388E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F321DD4-0F6D-1733-820A-27B9CF22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F2488A-DA89-BA71-7689-9A63168438EB}"/>
              </a:ext>
            </a:extLst>
          </p:cNvPr>
          <p:cNvGrpSpPr/>
          <p:nvPr/>
        </p:nvGrpSpPr>
        <p:grpSpPr>
          <a:xfrm>
            <a:off x="7383190" y="3788242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0BD08-5CE8-052A-C0E7-9E809091952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C8F0F61-7A8A-AF95-CA15-7423CE5D0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A3099462-A99B-1B53-A827-720753AD1849}"/>
              </a:ext>
            </a:extLst>
          </p:cNvPr>
          <p:cNvSpPr/>
          <p:nvPr/>
        </p:nvSpPr>
        <p:spPr>
          <a:xfrm>
            <a:off x="3701966" y="4514912"/>
            <a:ext cx="3454725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3F8B90-D3E2-BB42-E4F2-18536E153819}"/>
              </a:ext>
            </a:extLst>
          </p:cNvPr>
          <p:cNvGrpSpPr/>
          <p:nvPr/>
        </p:nvGrpSpPr>
        <p:grpSpPr>
          <a:xfrm>
            <a:off x="7873812" y="4429524"/>
            <a:ext cx="833267" cy="369332"/>
            <a:chOff x="2157212" y="5356161"/>
            <a:chExt cx="833267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315ACF-2AD1-D387-7B4F-A2C157DE8BFF}"/>
                </a:ext>
              </a:extLst>
            </p:cNvPr>
            <p:cNvSpPr txBox="1"/>
            <p:nvPr/>
          </p:nvSpPr>
          <p:spPr>
            <a:xfrm>
              <a:off x="2607021" y="53561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50951D-49B8-F78A-F72D-D8EDD0035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0827"/>
              <a:ext cx="501445" cy="4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C62B97-C30B-80FD-262B-B22B27DC20F0}"/>
              </a:ext>
            </a:extLst>
          </p:cNvPr>
          <p:cNvGrpSpPr/>
          <p:nvPr/>
        </p:nvGrpSpPr>
        <p:grpSpPr>
          <a:xfrm>
            <a:off x="8051064" y="4649173"/>
            <a:ext cx="707651" cy="369332"/>
            <a:chOff x="2157212" y="5360480"/>
            <a:chExt cx="707651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8014FD-9EF1-50B3-D058-5BCA3FD85D7A}"/>
                </a:ext>
              </a:extLst>
            </p:cNvPr>
            <p:cNvSpPr txBox="1"/>
            <p:nvPr/>
          </p:nvSpPr>
          <p:spPr>
            <a:xfrm>
              <a:off x="2481405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867BF3-68C3-952C-2DEA-FACE5C8A4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509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8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6626</TotalTime>
  <Words>2294</Words>
  <Application>Microsoft Office PowerPoint</Application>
  <PresentationFormat>On-screen Show (4:3)</PresentationFormat>
  <Paragraphs>494</Paragraphs>
  <Slides>65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10 – Goals</vt:lpstr>
      <vt:lpstr>Session 10 – Goals</vt:lpstr>
      <vt:lpstr>Numerical Differentiation</vt:lpstr>
      <vt:lpstr>Derivative of cos⁡x</vt:lpstr>
      <vt:lpstr>Derivative of cos⁡x</vt:lpstr>
      <vt:lpstr>Central Difference Approximation</vt:lpstr>
      <vt:lpstr>Open fermat_derivative.py</vt:lpstr>
      <vt:lpstr>View fermat_derivative.py</vt:lpstr>
      <vt:lpstr>View fermat_derivative.py</vt:lpstr>
      <vt:lpstr>Run fermat_derivative.py</vt:lpstr>
      <vt:lpstr>What about higher order derivatives?</vt:lpstr>
      <vt:lpstr>What about higher order derivatives?</vt:lpstr>
      <vt:lpstr>What about higher order derivatives?</vt:lpstr>
      <vt:lpstr>Open third_derivative.py</vt:lpstr>
      <vt:lpstr>Run third_derivative.py</vt:lpstr>
      <vt:lpstr>Why do we need integrals?</vt:lpstr>
      <vt:lpstr>Why do we need integrals?</vt:lpstr>
      <vt:lpstr>Why do we need integrals?</vt:lpstr>
      <vt:lpstr>Why do we need integrals?</vt:lpstr>
      <vt:lpstr>Why do we need integrals?</vt:lpstr>
      <vt:lpstr>Riemann Sums</vt:lpstr>
      <vt:lpstr>Riemann Sums</vt:lpstr>
      <vt:lpstr>Riemann Sums</vt:lpstr>
      <vt:lpstr>Deriving Simpson’s Rule</vt:lpstr>
      <vt:lpstr>Deriving Simpson's Rule</vt:lpstr>
      <vt:lpstr>Deriving Simpson's Rule</vt:lpstr>
      <vt:lpstr>Deriving Simpson's Rule</vt:lpstr>
      <vt:lpstr>Deriving Simpson's Rule</vt:lpstr>
      <vt:lpstr>Deriving Simpson's Rule</vt:lpstr>
      <vt:lpstr>Using Simpson's Rule</vt:lpstr>
      <vt:lpstr>Using Simpson's Rule</vt:lpstr>
      <vt:lpstr>Open simpsons_rule.py</vt:lpstr>
      <vt:lpstr>View simpsons_rule.py</vt:lpstr>
      <vt:lpstr>Run simpsons_rule.py</vt:lpstr>
      <vt:lpstr>Adaptive Quadrature</vt:lpstr>
      <vt:lpstr>Open adaptive_quadrature.py</vt:lpstr>
      <vt:lpstr>View adaptive_quadrature.py</vt:lpstr>
      <vt:lpstr>PowerPoint Presentation</vt:lpstr>
      <vt:lpstr>PowerPoint Presentation</vt:lpstr>
      <vt:lpstr>Run adaptive_quadrature.py</vt:lpstr>
      <vt:lpstr>Area of a Unit Circle</vt:lpstr>
      <vt:lpstr>PowerPoint Presentation</vt:lpstr>
      <vt:lpstr>Open circle_area.py</vt:lpstr>
      <vt:lpstr>PowerPoint Presentation</vt:lpstr>
      <vt:lpstr>PowerPoint Presentation</vt:lpstr>
      <vt:lpstr>View circle_area.py</vt:lpstr>
      <vt:lpstr>Run circle_area.py</vt:lpstr>
      <vt:lpstr>Completing What Square?</vt:lpstr>
      <vt:lpstr>Completing What Square?</vt:lpstr>
      <vt:lpstr>Completing What Square?</vt:lpstr>
      <vt:lpstr>Completing What Square?</vt:lpstr>
      <vt:lpstr>PowerPoint Presentation</vt:lpstr>
      <vt:lpstr>PowerPoint Presentation</vt:lpstr>
      <vt:lpstr>PowerPoint Presentation</vt:lpstr>
      <vt:lpstr>Dirichlet's Pathological Function</vt:lpstr>
      <vt:lpstr>Open dirichlet_function.py</vt:lpstr>
      <vt:lpstr>Run dirichlet_function.py</vt:lpstr>
      <vt:lpstr>Real Analysis</vt:lpstr>
      <vt:lpstr>Session 10 – Know You Know…</vt:lpstr>
      <vt:lpstr>Session 10 – Know You Know…</vt:lpstr>
      <vt:lpstr>Task 10-01</vt:lpstr>
      <vt:lpstr>Task 10-01</vt:lpstr>
      <vt:lpstr>Task 10-02</vt:lpstr>
      <vt:lpstr>Task 10-03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899</cp:revision>
  <cp:lastPrinted>2015-06-01T00:45:11Z</cp:lastPrinted>
  <dcterms:created xsi:type="dcterms:W3CDTF">2014-09-21T17:58:26Z</dcterms:created>
  <dcterms:modified xsi:type="dcterms:W3CDTF">2023-06-23T18:35:49Z</dcterms:modified>
</cp:coreProperties>
</file>